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4" r:id="rId7"/>
    <p:sldId id="265" r:id="rId8"/>
    <p:sldId id="266"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6800"/>
    <a:srgbClr val="8D400C"/>
    <a:srgbClr val="649B40"/>
    <a:srgbClr val="E9B418"/>
    <a:srgbClr val="D46C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8" autoAdjust="0"/>
    <p:restoredTop sz="94660"/>
  </p:normalViewPr>
  <p:slideViewPr>
    <p:cSldViewPr snapToGrid="0">
      <p:cViewPr varScale="1">
        <p:scale>
          <a:sx n="97" d="100"/>
          <a:sy n="97" d="100"/>
        </p:scale>
        <p:origin x="2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278C43-7C78-4843-9DB0-26079ABFD95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93506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0347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4330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278C43-7C78-4843-9DB0-26079ABFD95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41628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278C43-7C78-4843-9DB0-26079ABFD95C}"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41756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278C43-7C78-4843-9DB0-26079ABFD95C}"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29928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278C43-7C78-4843-9DB0-26079ABFD95C}"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2675268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278C43-7C78-4843-9DB0-26079ABFD95C}"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36447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78C43-7C78-4843-9DB0-26079ABFD95C}"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750322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4179384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278C43-7C78-4843-9DB0-26079ABFD95C}"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D7BE7-220C-4592-A6F3-146279601EDE}" type="slidenum">
              <a:rPr lang="en-US" smtClean="0"/>
              <a:t>‹#›</a:t>
            </a:fld>
            <a:endParaRPr lang="en-US"/>
          </a:p>
        </p:txBody>
      </p:sp>
    </p:spTree>
    <p:extLst>
      <p:ext uri="{BB962C8B-B14F-4D97-AF65-F5344CB8AC3E}">
        <p14:creationId xmlns:p14="http://schemas.microsoft.com/office/powerpoint/2010/main" val="1426204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78C43-7C78-4843-9DB0-26079ABFD95C}" type="datetimeFigureOut">
              <a:rPr lang="en-US" smtClean="0"/>
              <a:t>8/2/2023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D7BE7-220C-4592-A6F3-146279601EDE}" type="slidenum">
              <a:rPr lang="en-US" smtClean="0"/>
              <a:t>‹#›</a:t>
            </a:fld>
            <a:endParaRPr lang="en-US"/>
          </a:p>
        </p:txBody>
      </p:sp>
    </p:spTree>
    <p:extLst>
      <p:ext uri="{BB962C8B-B14F-4D97-AF65-F5344CB8AC3E}">
        <p14:creationId xmlns:p14="http://schemas.microsoft.com/office/powerpoint/2010/main" val="3095431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89807" y="895405"/>
            <a:ext cx="11812385" cy="879475"/>
          </a:xfrm>
        </p:spPr>
        <p:txBody>
          <a:bodyPr>
            <a:noAutofit/>
          </a:bodyPr>
          <a:lstStyle/>
          <a:p>
            <a:r>
              <a:rPr lang="en-US" sz="2800" b="1" dirty="0">
                <a:solidFill>
                  <a:schemeClr val="bg1"/>
                </a:solidFill>
                <a:latin typeface="+mn-lt"/>
                <a:cs typeface="Times New Roman" panose="02020603050405020304" pitchFamily="18" charset="0"/>
              </a:rPr>
              <a:t>PRAGMATIC ANALYSIS ON THE HUMOROUS SPEECH IN THE COMIC “LES AVENTURES DE TINTIN: LE TRÉSOR DE RACKHAM LE ROUGE”</a:t>
            </a:r>
          </a:p>
        </p:txBody>
      </p:sp>
      <p:sp>
        <p:nvSpPr>
          <p:cNvPr id="6" name="Subtitle 5"/>
          <p:cNvSpPr>
            <a:spLocks noGrp="1"/>
          </p:cNvSpPr>
          <p:nvPr>
            <p:ph type="subTitle" idx="1"/>
          </p:nvPr>
        </p:nvSpPr>
        <p:spPr>
          <a:xfrm>
            <a:off x="551410" y="1966694"/>
            <a:ext cx="11089177" cy="940248"/>
          </a:xfrm>
        </p:spPr>
        <p:txBody>
          <a:bodyPr>
            <a:normAutofit fontScale="92500" lnSpcReduction="20000"/>
          </a:bodyPr>
          <a:lstStyle/>
          <a:p>
            <a:pPr>
              <a:lnSpc>
                <a:spcPct val="100000"/>
              </a:lnSpc>
            </a:pPr>
            <a:r>
              <a:rPr lang="en-US" sz="1600" b="1" dirty="0" err="1">
                <a:solidFill>
                  <a:schemeClr val="bg1"/>
                </a:solidFill>
              </a:rPr>
              <a:t>Sharfina</a:t>
            </a:r>
            <a:r>
              <a:rPr lang="en-US" sz="1600" b="1" dirty="0">
                <a:solidFill>
                  <a:schemeClr val="bg1"/>
                </a:solidFill>
              </a:rPr>
              <a:t> Ghaisani, </a:t>
            </a:r>
            <a:r>
              <a:rPr lang="en-US" sz="1600" b="1" dirty="0" err="1">
                <a:solidFill>
                  <a:schemeClr val="bg1"/>
                </a:solidFill>
              </a:rPr>
              <a:t>Yuliarti</a:t>
            </a:r>
            <a:r>
              <a:rPr lang="en-US" sz="1600" b="1" dirty="0">
                <a:solidFill>
                  <a:schemeClr val="bg1"/>
                </a:solidFill>
              </a:rPr>
              <a:t> </a:t>
            </a:r>
            <a:r>
              <a:rPr lang="en-US" sz="1600" b="1" dirty="0" err="1">
                <a:solidFill>
                  <a:schemeClr val="bg1"/>
                </a:solidFill>
              </a:rPr>
              <a:t>Mutiarsih</a:t>
            </a:r>
            <a:r>
              <a:rPr lang="en-US" sz="1600" b="1" dirty="0">
                <a:solidFill>
                  <a:schemeClr val="bg1"/>
                </a:solidFill>
              </a:rPr>
              <a:t>, </a:t>
            </a:r>
            <a:r>
              <a:rPr lang="en-US" sz="1600" b="1" dirty="0" err="1">
                <a:solidFill>
                  <a:schemeClr val="bg1"/>
                </a:solidFill>
              </a:rPr>
              <a:t>Iis</a:t>
            </a:r>
            <a:r>
              <a:rPr lang="en-US" sz="1600" b="1" dirty="0">
                <a:solidFill>
                  <a:schemeClr val="bg1"/>
                </a:solidFill>
              </a:rPr>
              <a:t> </a:t>
            </a:r>
            <a:r>
              <a:rPr lang="en-US" sz="1600" b="1" dirty="0" err="1">
                <a:solidFill>
                  <a:schemeClr val="bg1"/>
                </a:solidFill>
              </a:rPr>
              <a:t>Sopiawati</a:t>
            </a:r>
            <a:endParaRPr lang="en-US" sz="1600" b="1" dirty="0">
              <a:solidFill>
                <a:schemeClr val="bg1"/>
              </a:solidFill>
            </a:endParaRPr>
          </a:p>
          <a:p>
            <a:pPr>
              <a:lnSpc>
                <a:spcPct val="100000"/>
              </a:lnSpc>
            </a:pPr>
            <a:r>
              <a:rPr lang="en-US" sz="1600" b="1" dirty="0">
                <a:solidFill>
                  <a:schemeClr val="bg1"/>
                </a:solidFill>
              </a:rPr>
              <a:t>Department of French Language Education </a:t>
            </a:r>
          </a:p>
          <a:p>
            <a:pPr>
              <a:lnSpc>
                <a:spcPct val="100000"/>
              </a:lnSpc>
            </a:pPr>
            <a:r>
              <a:rPr lang="en-US" sz="1600" b="1" dirty="0">
                <a:solidFill>
                  <a:schemeClr val="bg1"/>
                </a:solidFill>
              </a:rPr>
              <a:t>Faculty of Language and Literature Education, Indonesian University of Education</a:t>
            </a:r>
          </a:p>
        </p:txBody>
      </p:sp>
      <p:sp>
        <p:nvSpPr>
          <p:cNvPr id="7" name="Title 4"/>
          <p:cNvSpPr txBox="1">
            <a:spLocks/>
          </p:cNvSpPr>
          <p:nvPr/>
        </p:nvSpPr>
        <p:spPr>
          <a:xfrm>
            <a:off x="1590501" y="1649569"/>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1600" dirty="0">
                <a:solidFill>
                  <a:schemeClr val="bg1"/>
                </a:solidFill>
                <a:latin typeface="+mn-lt"/>
                <a:cs typeface="Times New Roman" panose="02020603050405020304" pitchFamily="18" charset="0"/>
              </a:rPr>
              <a:t>No. Abstract: ABS-ICOLLITE-23155</a:t>
            </a:r>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34699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REFERENCES</a:t>
            </a:r>
          </a:p>
        </p:txBody>
      </p:sp>
      <p:sp>
        <p:nvSpPr>
          <p:cNvPr id="5" name="Content Placeholder 4"/>
          <p:cNvSpPr>
            <a:spLocks noGrp="1"/>
          </p:cNvSpPr>
          <p:nvPr>
            <p:ph idx="1"/>
          </p:nvPr>
        </p:nvSpPr>
        <p:spPr>
          <a:xfrm>
            <a:off x="579582" y="1381704"/>
            <a:ext cx="10850418" cy="4714296"/>
          </a:xfrm>
        </p:spPr>
        <p:txBody>
          <a:bodyPr>
            <a:normAutofit fontScale="92500" lnSpcReduction="20000"/>
          </a:bodyPr>
          <a:lstStyle/>
          <a:p>
            <a:pPr marL="0" indent="0" algn="just">
              <a:lnSpc>
                <a:spcPct val="110000"/>
              </a:lnSpc>
              <a:buNone/>
            </a:pPr>
            <a:r>
              <a:rPr lang="en-US" sz="1600" dirty="0">
                <a:solidFill>
                  <a:schemeClr val="bg1"/>
                </a:solidFill>
              </a:rPr>
              <a:t>Berger, A. A. (1976). Anatomy of The Joke. Journal of Communication, 113-115.</a:t>
            </a:r>
          </a:p>
          <a:p>
            <a:pPr marL="0" indent="0" algn="just">
              <a:lnSpc>
                <a:spcPct val="110000"/>
              </a:lnSpc>
              <a:buNone/>
            </a:pPr>
            <a:r>
              <a:rPr lang="en-US" sz="1600" dirty="0">
                <a:solidFill>
                  <a:schemeClr val="bg1"/>
                </a:solidFill>
              </a:rPr>
              <a:t>Grice, H. P. (1989). Studies in The Way of Words. Cambridge: Harvard University Press.</a:t>
            </a:r>
          </a:p>
          <a:p>
            <a:pPr marL="0" indent="0" algn="just">
              <a:lnSpc>
                <a:spcPct val="110000"/>
              </a:lnSpc>
              <a:buNone/>
            </a:pPr>
            <a:r>
              <a:rPr lang="en-US" sz="1600" dirty="0" err="1">
                <a:solidFill>
                  <a:schemeClr val="bg1"/>
                </a:solidFill>
              </a:rPr>
              <a:t>Hymes</a:t>
            </a:r>
            <a:r>
              <a:rPr lang="en-US" sz="1600" dirty="0">
                <a:solidFill>
                  <a:schemeClr val="bg1"/>
                </a:solidFill>
              </a:rPr>
              <a:t>, D. H. (1972). Models of The Interaction of Language and Social Life. New York: Holt, Reinhart and Winston Inc.</a:t>
            </a:r>
          </a:p>
          <a:p>
            <a:pPr marL="0" indent="0" algn="just">
              <a:lnSpc>
                <a:spcPct val="110000"/>
              </a:lnSpc>
              <a:buNone/>
            </a:pPr>
            <a:r>
              <a:rPr lang="en-US" sz="1600" dirty="0" err="1">
                <a:solidFill>
                  <a:schemeClr val="bg1"/>
                </a:solidFill>
              </a:rPr>
              <a:t>Krissandi</a:t>
            </a:r>
            <a:r>
              <a:rPr lang="en-US" sz="1600" dirty="0">
                <a:solidFill>
                  <a:schemeClr val="bg1"/>
                </a:solidFill>
              </a:rPr>
              <a:t>, A. D., &amp; </a:t>
            </a:r>
            <a:r>
              <a:rPr lang="en-US" sz="1600" dirty="0" err="1">
                <a:solidFill>
                  <a:schemeClr val="bg1"/>
                </a:solidFill>
              </a:rPr>
              <a:t>Setiawan</a:t>
            </a:r>
            <a:r>
              <a:rPr lang="en-US" sz="1600" dirty="0">
                <a:solidFill>
                  <a:schemeClr val="bg1"/>
                </a:solidFill>
              </a:rPr>
              <a:t>, K. A. (2018). </a:t>
            </a:r>
            <a:r>
              <a:rPr lang="en-US" sz="1600" dirty="0" err="1">
                <a:solidFill>
                  <a:schemeClr val="bg1"/>
                </a:solidFill>
              </a:rPr>
              <a:t>Kritik</a:t>
            </a:r>
            <a:r>
              <a:rPr lang="en-US" sz="1600" dirty="0">
                <a:solidFill>
                  <a:schemeClr val="bg1"/>
                </a:solidFill>
              </a:rPr>
              <a:t> </a:t>
            </a:r>
            <a:r>
              <a:rPr lang="en-US" sz="1600" dirty="0" err="1">
                <a:solidFill>
                  <a:schemeClr val="bg1"/>
                </a:solidFill>
              </a:rPr>
              <a:t>Sosial</a:t>
            </a:r>
            <a:r>
              <a:rPr lang="en-US" sz="1600" dirty="0">
                <a:solidFill>
                  <a:schemeClr val="bg1"/>
                </a:solidFill>
              </a:rPr>
              <a:t> Stand Up Comedy Indonesia </a:t>
            </a:r>
            <a:r>
              <a:rPr lang="en-US" sz="1600" dirty="0" err="1">
                <a:solidFill>
                  <a:schemeClr val="bg1"/>
                </a:solidFill>
              </a:rPr>
              <a:t>dalam</a:t>
            </a:r>
            <a:r>
              <a:rPr lang="en-US" sz="1600" dirty="0">
                <a:solidFill>
                  <a:schemeClr val="bg1"/>
                </a:solidFill>
              </a:rPr>
              <a:t> </a:t>
            </a:r>
            <a:r>
              <a:rPr lang="en-US" sz="1600" dirty="0" err="1">
                <a:solidFill>
                  <a:schemeClr val="bg1"/>
                </a:solidFill>
              </a:rPr>
              <a:t>Tinjauan</a:t>
            </a:r>
            <a:r>
              <a:rPr lang="en-US" sz="1600" dirty="0">
                <a:solidFill>
                  <a:schemeClr val="bg1"/>
                </a:solidFill>
              </a:rPr>
              <a:t> </a:t>
            </a:r>
            <a:r>
              <a:rPr lang="en-US" sz="1600" dirty="0" err="1">
                <a:solidFill>
                  <a:schemeClr val="bg1"/>
                </a:solidFill>
              </a:rPr>
              <a:t>Pragmatik</a:t>
            </a:r>
            <a:r>
              <a:rPr lang="en-US" sz="1600" dirty="0">
                <a:solidFill>
                  <a:schemeClr val="bg1"/>
                </a:solidFill>
              </a:rPr>
              <a:t>. Pena : </a:t>
            </a:r>
            <a:r>
              <a:rPr lang="en-US" sz="1600" dirty="0" err="1">
                <a:solidFill>
                  <a:schemeClr val="bg1"/>
                </a:solidFill>
              </a:rPr>
              <a:t>Jurnal</a:t>
            </a:r>
            <a:r>
              <a:rPr lang="en-US" sz="1600" dirty="0">
                <a:solidFill>
                  <a:schemeClr val="bg1"/>
                </a:solidFill>
              </a:rPr>
              <a:t> </a:t>
            </a:r>
            <a:r>
              <a:rPr lang="en-US" sz="1600" dirty="0" err="1">
                <a:solidFill>
                  <a:schemeClr val="bg1"/>
                </a:solidFill>
              </a:rPr>
              <a:t>Pendidikan</a:t>
            </a:r>
            <a:r>
              <a:rPr lang="en-US" sz="1600" dirty="0">
                <a:solidFill>
                  <a:schemeClr val="bg1"/>
                </a:solidFill>
              </a:rPr>
              <a:t> </a:t>
            </a:r>
            <a:r>
              <a:rPr lang="en-US" sz="1600" dirty="0" err="1">
                <a:solidFill>
                  <a:schemeClr val="bg1"/>
                </a:solidFill>
              </a:rPr>
              <a:t>Bahasa</a:t>
            </a:r>
            <a:r>
              <a:rPr lang="en-US" sz="1600" dirty="0">
                <a:solidFill>
                  <a:schemeClr val="bg1"/>
                </a:solidFill>
              </a:rPr>
              <a:t> </a:t>
            </a:r>
            <a:r>
              <a:rPr lang="en-US" sz="1600" dirty="0" err="1">
                <a:solidFill>
                  <a:schemeClr val="bg1"/>
                </a:solidFill>
              </a:rPr>
              <a:t>dan</a:t>
            </a:r>
            <a:r>
              <a:rPr lang="en-US" sz="1600" dirty="0">
                <a:solidFill>
                  <a:schemeClr val="bg1"/>
                </a:solidFill>
              </a:rPr>
              <a:t> </a:t>
            </a:r>
            <a:r>
              <a:rPr lang="en-US" sz="1600" dirty="0" err="1">
                <a:solidFill>
                  <a:schemeClr val="bg1"/>
                </a:solidFill>
              </a:rPr>
              <a:t>Sastra</a:t>
            </a:r>
            <a:r>
              <a:rPr lang="en-US" sz="1600" dirty="0">
                <a:solidFill>
                  <a:schemeClr val="bg1"/>
                </a:solidFill>
              </a:rPr>
              <a:t>, 46-59.</a:t>
            </a:r>
            <a:r>
              <a:rPr lang="en-US" sz="1600" dirty="0"/>
              <a:t> </a:t>
            </a:r>
          </a:p>
          <a:p>
            <a:pPr marL="0" indent="0" algn="just">
              <a:lnSpc>
                <a:spcPct val="110000"/>
              </a:lnSpc>
              <a:buNone/>
            </a:pPr>
            <a:r>
              <a:rPr lang="en-US" sz="1600" dirty="0">
                <a:solidFill>
                  <a:schemeClr val="bg1"/>
                </a:solidFill>
              </a:rPr>
              <a:t>Leech, G. (1993). </a:t>
            </a:r>
            <a:r>
              <a:rPr lang="en-US" sz="1600" dirty="0" err="1">
                <a:solidFill>
                  <a:schemeClr val="bg1"/>
                </a:solidFill>
              </a:rPr>
              <a:t>Prinsip-Prinsip</a:t>
            </a:r>
            <a:r>
              <a:rPr lang="en-US" sz="1600" dirty="0">
                <a:solidFill>
                  <a:schemeClr val="bg1"/>
                </a:solidFill>
              </a:rPr>
              <a:t> </a:t>
            </a:r>
            <a:r>
              <a:rPr lang="en-US" sz="1600" dirty="0" err="1">
                <a:solidFill>
                  <a:schemeClr val="bg1"/>
                </a:solidFill>
              </a:rPr>
              <a:t>Pragmatik</a:t>
            </a:r>
            <a:r>
              <a:rPr lang="en-US" sz="1600" dirty="0">
                <a:solidFill>
                  <a:schemeClr val="bg1"/>
                </a:solidFill>
              </a:rPr>
              <a:t>. </a:t>
            </a:r>
            <a:r>
              <a:rPr lang="fr-FR" sz="1600" dirty="0">
                <a:solidFill>
                  <a:schemeClr val="bg1"/>
                </a:solidFill>
              </a:rPr>
              <a:t>Jakarta: </a:t>
            </a:r>
            <a:r>
              <a:rPr lang="fr-FR" sz="1600" dirty="0" err="1">
                <a:solidFill>
                  <a:schemeClr val="bg1"/>
                </a:solidFill>
              </a:rPr>
              <a:t>Universitas</a:t>
            </a:r>
            <a:r>
              <a:rPr lang="fr-FR" sz="1600" dirty="0">
                <a:solidFill>
                  <a:schemeClr val="bg1"/>
                </a:solidFill>
              </a:rPr>
              <a:t> </a:t>
            </a:r>
            <a:r>
              <a:rPr lang="fr-FR" sz="1600" dirty="0" err="1">
                <a:solidFill>
                  <a:schemeClr val="bg1"/>
                </a:solidFill>
              </a:rPr>
              <a:t>Indonesia</a:t>
            </a:r>
            <a:r>
              <a:rPr lang="fr-FR" sz="1600" dirty="0">
                <a:solidFill>
                  <a:schemeClr val="bg1"/>
                </a:solidFill>
              </a:rPr>
              <a:t> </a:t>
            </a:r>
            <a:r>
              <a:rPr lang="fr-FR" sz="1600" dirty="0" err="1">
                <a:solidFill>
                  <a:schemeClr val="bg1"/>
                </a:solidFill>
              </a:rPr>
              <a:t>Press</a:t>
            </a:r>
            <a:r>
              <a:rPr lang="fr-FR" sz="1600" dirty="0">
                <a:solidFill>
                  <a:schemeClr val="bg1"/>
                </a:solidFill>
              </a:rPr>
              <a:t>.</a:t>
            </a:r>
            <a:endParaRPr lang="id-ID" sz="1600" dirty="0">
              <a:solidFill>
                <a:schemeClr val="bg1"/>
              </a:solidFill>
            </a:endParaRPr>
          </a:p>
          <a:p>
            <a:pPr marL="0" indent="0" algn="just">
              <a:lnSpc>
                <a:spcPct val="110000"/>
              </a:lnSpc>
              <a:buNone/>
            </a:pPr>
            <a:r>
              <a:rPr lang="en-US" sz="1600" dirty="0" err="1">
                <a:solidFill>
                  <a:schemeClr val="bg1"/>
                </a:solidFill>
              </a:rPr>
              <a:t>Masruchin</a:t>
            </a:r>
            <a:r>
              <a:rPr lang="en-US" sz="1600" dirty="0">
                <a:solidFill>
                  <a:schemeClr val="bg1"/>
                </a:solidFill>
              </a:rPr>
              <a:t>, U. N. (2017). </a:t>
            </a:r>
            <a:r>
              <a:rPr lang="en-US" sz="1600" dirty="0" err="1">
                <a:solidFill>
                  <a:schemeClr val="bg1"/>
                </a:solidFill>
              </a:rPr>
              <a:t>Buku</a:t>
            </a:r>
            <a:r>
              <a:rPr lang="en-US" sz="1600" dirty="0">
                <a:solidFill>
                  <a:schemeClr val="bg1"/>
                </a:solidFill>
              </a:rPr>
              <a:t> </a:t>
            </a:r>
            <a:r>
              <a:rPr lang="en-US" sz="1600" dirty="0" err="1">
                <a:solidFill>
                  <a:schemeClr val="bg1"/>
                </a:solidFill>
              </a:rPr>
              <a:t>Pintar</a:t>
            </a:r>
            <a:r>
              <a:rPr lang="en-US" sz="1600" dirty="0">
                <a:solidFill>
                  <a:schemeClr val="bg1"/>
                </a:solidFill>
              </a:rPr>
              <a:t> </a:t>
            </a:r>
            <a:r>
              <a:rPr lang="en-US" sz="1600" dirty="0" err="1">
                <a:solidFill>
                  <a:schemeClr val="bg1"/>
                </a:solidFill>
              </a:rPr>
              <a:t>Majas</a:t>
            </a:r>
            <a:r>
              <a:rPr lang="en-US" sz="1600" dirty="0">
                <a:solidFill>
                  <a:schemeClr val="bg1"/>
                </a:solidFill>
              </a:rPr>
              <a:t>, </a:t>
            </a:r>
            <a:r>
              <a:rPr lang="en-US" sz="1600" dirty="0" err="1">
                <a:solidFill>
                  <a:schemeClr val="bg1"/>
                </a:solidFill>
              </a:rPr>
              <a:t>Pantun</a:t>
            </a:r>
            <a:r>
              <a:rPr lang="en-US" sz="1600" dirty="0">
                <a:solidFill>
                  <a:schemeClr val="bg1"/>
                </a:solidFill>
              </a:rPr>
              <a:t>, </a:t>
            </a:r>
            <a:r>
              <a:rPr lang="en-US" sz="1600" dirty="0" err="1">
                <a:solidFill>
                  <a:schemeClr val="bg1"/>
                </a:solidFill>
              </a:rPr>
              <a:t>dan</a:t>
            </a:r>
            <a:r>
              <a:rPr lang="en-US" sz="1600" dirty="0">
                <a:solidFill>
                  <a:schemeClr val="bg1"/>
                </a:solidFill>
              </a:rPr>
              <a:t> </a:t>
            </a:r>
            <a:r>
              <a:rPr lang="en-US" sz="1600" dirty="0" err="1">
                <a:solidFill>
                  <a:schemeClr val="bg1"/>
                </a:solidFill>
              </a:rPr>
              <a:t>Puisi</a:t>
            </a:r>
            <a:r>
              <a:rPr lang="en-US" sz="1600" dirty="0">
                <a:solidFill>
                  <a:schemeClr val="bg1"/>
                </a:solidFill>
              </a:rPr>
              <a:t>. </a:t>
            </a:r>
            <a:r>
              <a:rPr lang="en-US" sz="1600" dirty="0" err="1">
                <a:solidFill>
                  <a:schemeClr val="bg1"/>
                </a:solidFill>
              </a:rPr>
              <a:t>Depok</a:t>
            </a:r>
            <a:r>
              <a:rPr lang="en-US" sz="1600" dirty="0">
                <a:solidFill>
                  <a:schemeClr val="bg1"/>
                </a:solidFill>
              </a:rPr>
              <a:t>: </a:t>
            </a:r>
            <a:r>
              <a:rPr lang="en-US" sz="1600" dirty="0" err="1">
                <a:solidFill>
                  <a:schemeClr val="bg1"/>
                </a:solidFill>
              </a:rPr>
              <a:t>Huta</a:t>
            </a:r>
            <a:r>
              <a:rPr lang="en-US" sz="1600" dirty="0">
                <a:solidFill>
                  <a:schemeClr val="bg1"/>
                </a:solidFill>
              </a:rPr>
              <a:t> Publisher.</a:t>
            </a:r>
          </a:p>
          <a:p>
            <a:pPr marL="0" indent="0" algn="just">
              <a:lnSpc>
                <a:spcPct val="110000"/>
              </a:lnSpc>
              <a:buNone/>
            </a:pPr>
            <a:r>
              <a:rPr lang="en-US" sz="1600" dirty="0" err="1">
                <a:solidFill>
                  <a:schemeClr val="bg1"/>
                </a:solidFill>
              </a:rPr>
              <a:t>Pratiwi</a:t>
            </a:r>
            <a:r>
              <a:rPr lang="en-US" sz="1600" dirty="0">
                <a:solidFill>
                  <a:schemeClr val="bg1"/>
                </a:solidFill>
              </a:rPr>
              <a:t>, E. P. (2021). The Utilization of Satire Language Style in </a:t>
            </a:r>
            <a:r>
              <a:rPr lang="en-US" sz="1600" dirty="0" err="1">
                <a:solidFill>
                  <a:schemeClr val="bg1"/>
                </a:solidFill>
              </a:rPr>
              <a:t>Ini</a:t>
            </a:r>
            <a:r>
              <a:rPr lang="en-US" sz="1600" dirty="0">
                <a:solidFill>
                  <a:schemeClr val="bg1"/>
                </a:solidFill>
              </a:rPr>
              <a:t> Talk Show </a:t>
            </a:r>
            <a:r>
              <a:rPr lang="en-US" sz="1600" dirty="0" err="1">
                <a:solidFill>
                  <a:schemeClr val="bg1"/>
                </a:solidFill>
              </a:rPr>
              <a:t>Programme</a:t>
            </a:r>
            <a:r>
              <a:rPr lang="en-US" sz="1600" dirty="0">
                <a:solidFill>
                  <a:schemeClr val="bg1"/>
                </a:solidFill>
              </a:rPr>
              <a:t>. Journal of Language, Literature, and Arts, 1325-1340.</a:t>
            </a:r>
          </a:p>
          <a:p>
            <a:pPr marL="0" indent="0" algn="just">
              <a:lnSpc>
                <a:spcPct val="110000"/>
              </a:lnSpc>
              <a:buNone/>
            </a:pPr>
            <a:r>
              <a:rPr lang="en-US" sz="1600" dirty="0" err="1">
                <a:solidFill>
                  <a:schemeClr val="bg1"/>
                </a:solidFill>
              </a:rPr>
              <a:t>Pribadi</a:t>
            </a:r>
            <a:r>
              <a:rPr lang="en-US" sz="1600" dirty="0">
                <a:solidFill>
                  <a:schemeClr val="bg1"/>
                </a:solidFill>
              </a:rPr>
              <a:t>, R. A. (2018). Violating Maxims as The Humorous Sense in The Movie </a:t>
            </a:r>
            <a:r>
              <a:rPr lang="en-US" sz="1600" dirty="0" err="1">
                <a:solidFill>
                  <a:schemeClr val="bg1"/>
                </a:solidFill>
              </a:rPr>
              <a:t>Deadpool</a:t>
            </a:r>
            <a:r>
              <a:rPr lang="en-US" sz="1600" dirty="0">
                <a:solidFill>
                  <a:schemeClr val="bg1"/>
                </a:solidFill>
              </a:rPr>
              <a:t> (2016). Language Horizon, 50-61.</a:t>
            </a:r>
          </a:p>
          <a:p>
            <a:pPr marL="0" indent="0" algn="just">
              <a:lnSpc>
                <a:spcPct val="110000"/>
              </a:lnSpc>
              <a:buNone/>
            </a:pPr>
            <a:r>
              <a:rPr lang="fr-FR" sz="1600" dirty="0" err="1">
                <a:solidFill>
                  <a:schemeClr val="bg1"/>
                </a:solidFill>
              </a:rPr>
              <a:t>Ricalens-Pourchot</a:t>
            </a:r>
            <a:r>
              <a:rPr lang="fr-FR" sz="1600" dirty="0">
                <a:solidFill>
                  <a:schemeClr val="bg1"/>
                </a:solidFill>
              </a:rPr>
              <a:t>, N. (2005). Dictionnaire des Figure de Styles. Paris: Armand Colin.</a:t>
            </a:r>
          </a:p>
          <a:p>
            <a:pPr marL="0" indent="0" algn="just">
              <a:lnSpc>
                <a:spcPct val="110000"/>
              </a:lnSpc>
              <a:buNone/>
            </a:pPr>
            <a:r>
              <a:rPr lang="da-DK" sz="1600" dirty="0">
                <a:solidFill>
                  <a:schemeClr val="bg1"/>
                </a:solidFill>
              </a:rPr>
              <a:t>Susanti, A. (2013). Analisis Humor dalam Komik "Kariage-Kun Vol. 35" dari Sudut Pandang Pragmatik.</a:t>
            </a:r>
          </a:p>
          <a:p>
            <a:pPr marL="0" indent="0" algn="just">
              <a:lnSpc>
                <a:spcPct val="110000"/>
              </a:lnSpc>
              <a:buNone/>
            </a:pPr>
            <a:r>
              <a:rPr lang="en-US" sz="1600" dirty="0" err="1">
                <a:solidFill>
                  <a:schemeClr val="bg1"/>
                </a:solidFill>
              </a:rPr>
              <a:t>Tarigan</a:t>
            </a:r>
            <a:r>
              <a:rPr lang="en-US" sz="1600" dirty="0">
                <a:solidFill>
                  <a:schemeClr val="bg1"/>
                </a:solidFill>
              </a:rPr>
              <a:t>, H. G. (1991). </a:t>
            </a:r>
            <a:r>
              <a:rPr lang="en-US" sz="1600" dirty="0" err="1">
                <a:solidFill>
                  <a:schemeClr val="bg1"/>
                </a:solidFill>
              </a:rPr>
              <a:t>Strategi</a:t>
            </a:r>
            <a:r>
              <a:rPr lang="en-US" sz="1600" dirty="0">
                <a:solidFill>
                  <a:schemeClr val="bg1"/>
                </a:solidFill>
              </a:rPr>
              <a:t> </a:t>
            </a:r>
            <a:r>
              <a:rPr lang="en-US" sz="1600" dirty="0" err="1">
                <a:solidFill>
                  <a:schemeClr val="bg1"/>
                </a:solidFill>
              </a:rPr>
              <a:t>Pengajaran</a:t>
            </a:r>
            <a:r>
              <a:rPr lang="en-US" sz="1600" dirty="0">
                <a:solidFill>
                  <a:schemeClr val="bg1"/>
                </a:solidFill>
              </a:rPr>
              <a:t> </a:t>
            </a:r>
            <a:r>
              <a:rPr lang="en-US" sz="1600" dirty="0" err="1">
                <a:solidFill>
                  <a:schemeClr val="bg1"/>
                </a:solidFill>
              </a:rPr>
              <a:t>dan</a:t>
            </a:r>
            <a:r>
              <a:rPr lang="en-US" sz="1600" dirty="0">
                <a:solidFill>
                  <a:schemeClr val="bg1"/>
                </a:solidFill>
              </a:rPr>
              <a:t> </a:t>
            </a:r>
            <a:r>
              <a:rPr lang="en-US" sz="1600" dirty="0" err="1">
                <a:solidFill>
                  <a:schemeClr val="bg1"/>
                </a:solidFill>
              </a:rPr>
              <a:t>Pembelajaran</a:t>
            </a:r>
            <a:r>
              <a:rPr lang="en-US" sz="1600" dirty="0">
                <a:solidFill>
                  <a:schemeClr val="bg1"/>
                </a:solidFill>
              </a:rPr>
              <a:t> </a:t>
            </a:r>
            <a:r>
              <a:rPr lang="en-US" sz="1600" dirty="0" err="1">
                <a:solidFill>
                  <a:schemeClr val="bg1"/>
                </a:solidFill>
              </a:rPr>
              <a:t>Bahasa</a:t>
            </a:r>
            <a:r>
              <a:rPr lang="en-US" sz="1600" dirty="0">
                <a:solidFill>
                  <a:schemeClr val="bg1"/>
                </a:solidFill>
              </a:rPr>
              <a:t>. Bandung: </a:t>
            </a:r>
            <a:r>
              <a:rPr lang="en-US" sz="1600" dirty="0" err="1">
                <a:solidFill>
                  <a:schemeClr val="bg1"/>
                </a:solidFill>
              </a:rPr>
              <a:t>Angkasa</a:t>
            </a:r>
            <a:r>
              <a:rPr lang="en-US" sz="1600" dirty="0">
                <a:solidFill>
                  <a:schemeClr val="bg1"/>
                </a:solidFill>
              </a:rPr>
              <a:t>.</a:t>
            </a:r>
          </a:p>
          <a:p>
            <a:pPr marL="0" indent="0" algn="just">
              <a:lnSpc>
                <a:spcPct val="110000"/>
              </a:lnSpc>
              <a:buNone/>
            </a:pPr>
            <a:r>
              <a:rPr lang="en-US" sz="1600" dirty="0" err="1">
                <a:solidFill>
                  <a:schemeClr val="bg1"/>
                </a:solidFill>
              </a:rPr>
              <a:t>Wijana</a:t>
            </a:r>
            <a:r>
              <a:rPr lang="en-US" sz="1600" dirty="0">
                <a:solidFill>
                  <a:schemeClr val="bg1"/>
                </a:solidFill>
              </a:rPr>
              <a:t>, I. D. (2004). </a:t>
            </a:r>
            <a:r>
              <a:rPr lang="en-US" sz="1600" dirty="0" err="1">
                <a:solidFill>
                  <a:schemeClr val="bg1"/>
                </a:solidFill>
              </a:rPr>
              <a:t>Kartun</a:t>
            </a:r>
            <a:r>
              <a:rPr lang="en-US" sz="1600" dirty="0">
                <a:solidFill>
                  <a:schemeClr val="bg1"/>
                </a:solidFill>
              </a:rPr>
              <a:t>: </a:t>
            </a:r>
            <a:r>
              <a:rPr lang="en-US" sz="1600" dirty="0" err="1">
                <a:solidFill>
                  <a:schemeClr val="bg1"/>
                </a:solidFill>
              </a:rPr>
              <a:t>Studi</a:t>
            </a:r>
            <a:r>
              <a:rPr lang="en-US" sz="1600" dirty="0">
                <a:solidFill>
                  <a:schemeClr val="bg1"/>
                </a:solidFill>
              </a:rPr>
              <a:t> </a:t>
            </a:r>
            <a:r>
              <a:rPr lang="en-US" sz="1600" dirty="0" err="1">
                <a:solidFill>
                  <a:schemeClr val="bg1"/>
                </a:solidFill>
              </a:rPr>
              <a:t>tentang</a:t>
            </a:r>
            <a:r>
              <a:rPr lang="en-US" sz="1600" dirty="0">
                <a:solidFill>
                  <a:schemeClr val="bg1"/>
                </a:solidFill>
              </a:rPr>
              <a:t> </a:t>
            </a:r>
            <a:r>
              <a:rPr lang="en-US" sz="1600" dirty="0" err="1">
                <a:solidFill>
                  <a:schemeClr val="bg1"/>
                </a:solidFill>
              </a:rPr>
              <a:t>Permainan</a:t>
            </a:r>
            <a:r>
              <a:rPr lang="en-US" sz="1600" dirty="0">
                <a:solidFill>
                  <a:schemeClr val="bg1"/>
                </a:solidFill>
              </a:rPr>
              <a:t> </a:t>
            </a:r>
            <a:r>
              <a:rPr lang="en-US" sz="1600" dirty="0" err="1">
                <a:solidFill>
                  <a:schemeClr val="bg1"/>
                </a:solidFill>
              </a:rPr>
              <a:t>Bahasa</a:t>
            </a:r>
            <a:r>
              <a:rPr lang="en-US" sz="1600" dirty="0">
                <a:solidFill>
                  <a:schemeClr val="bg1"/>
                </a:solidFill>
              </a:rPr>
              <a:t>. Yogyakarta: </a:t>
            </a:r>
            <a:r>
              <a:rPr lang="en-US" sz="1600" dirty="0" err="1">
                <a:solidFill>
                  <a:schemeClr val="bg1"/>
                </a:solidFill>
              </a:rPr>
              <a:t>Ombak</a:t>
            </a:r>
            <a:r>
              <a:rPr lang="en-US" sz="1600" dirty="0">
                <a:solidFill>
                  <a:schemeClr val="bg1"/>
                </a:solidFill>
              </a:rPr>
              <a:t>.</a:t>
            </a:r>
          </a:p>
          <a:p>
            <a:pPr marL="0" indent="0" algn="just">
              <a:lnSpc>
                <a:spcPct val="110000"/>
              </a:lnSpc>
              <a:buNone/>
            </a:pPr>
            <a:r>
              <a:rPr lang="en-US" sz="1600" dirty="0">
                <a:solidFill>
                  <a:schemeClr val="bg1"/>
                </a:solidFill>
              </a:rPr>
              <a:t>Yule, G. (1996). Pragmatics. Oxford: Oxford University Press.</a:t>
            </a:r>
          </a:p>
          <a:p>
            <a:pPr marL="0" indent="0">
              <a:buNone/>
            </a:pPr>
            <a:endParaRPr lang="en-US" sz="1400" dirty="0">
              <a:solidFill>
                <a:schemeClr val="bg1"/>
              </a:solidFill>
            </a:endParaRPr>
          </a:p>
          <a:p>
            <a:pPr marL="0" indent="0">
              <a:buNone/>
            </a:pPr>
            <a:endParaRPr lang="en-US" sz="1400" dirty="0">
              <a:solidFill>
                <a:schemeClr val="bg1"/>
              </a:solidFill>
            </a:endParaRPr>
          </a:p>
        </p:txBody>
      </p:sp>
    </p:spTree>
    <p:extLst>
      <p:ext uri="{BB962C8B-B14F-4D97-AF65-F5344CB8AC3E}">
        <p14:creationId xmlns:p14="http://schemas.microsoft.com/office/powerpoint/2010/main" val="300482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935788"/>
            <a:ext cx="9144000" cy="879475"/>
          </a:xfrm>
        </p:spPr>
        <p:txBody>
          <a:bodyPr>
            <a:normAutofit fontScale="90000"/>
          </a:bodyPr>
          <a:lstStyle/>
          <a:p>
            <a:r>
              <a:rPr lang="en-US" b="1" dirty="0">
                <a:solidFill>
                  <a:schemeClr val="bg1"/>
                </a:solidFill>
                <a:latin typeface="+mn-lt"/>
                <a:cs typeface="Times New Roman" panose="02020603050405020304" pitchFamily="18" charset="0"/>
              </a:rPr>
              <a:t>THANK YOU!</a:t>
            </a:r>
          </a:p>
        </p:txBody>
      </p:sp>
      <p:sp>
        <p:nvSpPr>
          <p:cNvPr id="7" name="Title 4"/>
          <p:cNvSpPr txBox="1">
            <a:spLocks/>
          </p:cNvSpPr>
          <p:nvPr/>
        </p:nvSpPr>
        <p:spPr>
          <a:xfrm>
            <a:off x="1524000" y="1656700"/>
            <a:ext cx="9144000" cy="317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600" dirty="0">
              <a:solidFill>
                <a:schemeClr val="bg1"/>
              </a:solidFill>
              <a:latin typeface="+mn-lt"/>
              <a:cs typeface="Times New Roman" panose="02020603050405020304" pitchFamily="18" charset="0"/>
            </a:endParaRPr>
          </a:p>
        </p:txBody>
      </p:sp>
    </p:spTree>
    <p:extLst>
      <p:ext uri="{BB962C8B-B14F-4D97-AF65-F5344CB8AC3E}">
        <p14:creationId xmlns:p14="http://schemas.microsoft.com/office/powerpoint/2010/main" val="175751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6455" y="803564"/>
            <a:ext cx="10515600" cy="573088"/>
          </a:xfrm>
        </p:spPr>
        <p:txBody>
          <a:bodyPr>
            <a:normAutofit fontScale="90000"/>
          </a:bodyPr>
          <a:lstStyle/>
          <a:p>
            <a:r>
              <a:rPr lang="en-US" b="1" dirty="0">
                <a:solidFill>
                  <a:schemeClr val="bg1"/>
                </a:solidFill>
                <a:latin typeface="+mn-lt"/>
              </a:rPr>
              <a:t>INTRODUCTION</a:t>
            </a:r>
          </a:p>
        </p:txBody>
      </p:sp>
      <p:grpSp>
        <p:nvGrpSpPr>
          <p:cNvPr id="13" name="Group 12"/>
          <p:cNvGrpSpPr/>
          <p:nvPr/>
        </p:nvGrpSpPr>
        <p:grpSpPr>
          <a:xfrm>
            <a:off x="629190" y="1681620"/>
            <a:ext cx="10550014" cy="1859569"/>
            <a:chOff x="672987" y="1823383"/>
            <a:chExt cx="10550014" cy="1859569"/>
          </a:xfrm>
        </p:grpSpPr>
        <p:grpSp>
          <p:nvGrpSpPr>
            <p:cNvPr id="6" name="Group 5"/>
            <p:cNvGrpSpPr/>
            <p:nvPr/>
          </p:nvGrpSpPr>
          <p:grpSpPr>
            <a:xfrm>
              <a:off x="672987" y="1823383"/>
              <a:ext cx="3254478" cy="1859569"/>
              <a:chOff x="7732549" y="1090108"/>
              <a:chExt cx="3254478" cy="1859569"/>
            </a:xfrm>
          </p:grpSpPr>
          <p:sp>
            <p:nvSpPr>
              <p:cNvPr id="2" name="Rectangle 1"/>
              <p:cNvSpPr/>
              <p:nvPr/>
            </p:nvSpPr>
            <p:spPr>
              <a:xfrm>
                <a:off x="7732549" y="1740310"/>
                <a:ext cx="3254478" cy="120936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err="1">
                    <a:solidFill>
                      <a:schemeClr val="tx1"/>
                    </a:solidFill>
                  </a:rPr>
                  <a:t>Humor</a:t>
                </a:r>
                <a:r>
                  <a:rPr lang="fr-FR" i="1" dirty="0">
                    <a:solidFill>
                      <a:schemeClr val="tx1"/>
                    </a:solidFill>
                  </a:rPr>
                  <a:t> </a:t>
                </a:r>
                <a:r>
                  <a:rPr lang="fr-FR" i="1" dirty="0" err="1">
                    <a:solidFill>
                      <a:schemeClr val="tx1"/>
                    </a:solidFill>
                  </a:rPr>
                  <a:t>is</a:t>
                </a:r>
                <a:r>
                  <a:rPr lang="fr-FR" i="1" dirty="0">
                    <a:solidFill>
                      <a:schemeClr val="tx1"/>
                    </a:solidFill>
                  </a:rPr>
                  <a:t> important for </a:t>
                </a:r>
                <a:r>
                  <a:rPr lang="fr-FR" i="1" dirty="0" err="1">
                    <a:solidFill>
                      <a:schemeClr val="tx1"/>
                    </a:solidFill>
                  </a:rPr>
                  <a:t>humans</a:t>
                </a:r>
                <a:r>
                  <a:rPr lang="fr-FR" i="1" dirty="0">
                    <a:solidFill>
                      <a:schemeClr val="tx1"/>
                    </a:solidFill>
                  </a:rPr>
                  <a:t> </a:t>
                </a:r>
                <a:r>
                  <a:rPr lang="fr-FR" i="1" dirty="0" err="1">
                    <a:solidFill>
                      <a:schemeClr val="tx1"/>
                    </a:solidFill>
                  </a:rPr>
                  <a:t>since</a:t>
                </a:r>
                <a:r>
                  <a:rPr lang="fr-FR" i="1" dirty="0">
                    <a:solidFill>
                      <a:schemeClr val="tx1"/>
                    </a:solidFill>
                  </a:rPr>
                  <a:t> </a:t>
                </a:r>
                <a:r>
                  <a:rPr lang="fr-FR" i="1" dirty="0" err="1">
                    <a:solidFill>
                      <a:schemeClr val="tx1"/>
                    </a:solidFill>
                  </a:rPr>
                  <a:t>it</a:t>
                </a:r>
                <a:r>
                  <a:rPr lang="fr-FR" i="1" dirty="0">
                    <a:solidFill>
                      <a:schemeClr val="tx1"/>
                    </a:solidFill>
                  </a:rPr>
                  <a:t> </a:t>
                </a:r>
                <a:r>
                  <a:rPr lang="fr-FR" i="1" dirty="0" err="1">
                    <a:solidFill>
                      <a:schemeClr val="tx1"/>
                    </a:solidFill>
                  </a:rPr>
                  <a:t>was</a:t>
                </a:r>
                <a:r>
                  <a:rPr lang="fr-FR" i="1" dirty="0">
                    <a:solidFill>
                      <a:schemeClr val="tx1"/>
                    </a:solidFill>
                  </a:rPr>
                  <a:t> </a:t>
                </a:r>
                <a:r>
                  <a:rPr lang="fr-FR" i="1" dirty="0" err="1">
                    <a:solidFill>
                      <a:schemeClr val="tx1"/>
                    </a:solidFill>
                  </a:rPr>
                  <a:t>created</a:t>
                </a:r>
                <a:r>
                  <a:rPr lang="fr-FR" i="1" dirty="0">
                    <a:solidFill>
                      <a:schemeClr val="tx1"/>
                    </a:solidFill>
                  </a:rPr>
                  <a:t> </a:t>
                </a:r>
                <a:r>
                  <a:rPr lang="fr-FR" i="1" dirty="0" err="1">
                    <a:solidFill>
                      <a:schemeClr val="tx1"/>
                    </a:solidFill>
                  </a:rPr>
                  <a:t>solely</a:t>
                </a:r>
                <a:r>
                  <a:rPr lang="fr-FR" i="1" dirty="0">
                    <a:solidFill>
                      <a:schemeClr val="tx1"/>
                    </a:solidFill>
                  </a:rPr>
                  <a:t> to </a:t>
                </a:r>
                <a:r>
                  <a:rPr lang="fr-FR" b="1" i="1" dirty="0" err="1">
                    <a:solidFill>
                      <a:schemeClr val="tx1"/>
                    </a:solidFill>
                  </a:rPr>
                  <a:t>entertain</a:t>
                </a:r>
                <a:r>
                  <a:rPr lang="fr-FR" b="1" i="1" dirty="0">
                    <a:solidFill>
                      <a:schemeClr val="tx1"/>
                    </a:solidFill>
                  </a:rPr>
                  <a:t>. </a:t>
                </a:r>
              </a:p>
              <a:p>
                <a:pPr algn="ctr"/>
                <a:r>
                  <a:rPr lang="fr-FR" dirty="0" err="1">
                    <a:solidFill>
                      <a:schemeClr val="tx1"/>
                    </a:solidFill>
                  </a:rPr>
                  <a:t>Rizqi</a:t>
                </a:r>
                <a:r>
                  <a:rPr lang="fr-FR" dirty="0">
                    <a:solidFill>
                      <a:schemeClr val="tx1"/>
                    </a:solidFill>
                  </a:rPr>
                  <a:t> (2020)</a:t>
                </a:r>
              </a:p>
            </p:txBody>
          </p:sp>
          <p:sp>
            <p:nvSpPr>
              <p:cNvPr id="3" name="Rectangle 2"/>
              <p:cNvSpPr/>
              <p:nvPr/>
            </p:nvSpPr>
            <p:spPr>
              <a:xfrm>
                <a:off x="7732549" y="1090108"/>
                <a:ext cx="3254478" cy="65020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Importance of Humor in Daily Socialization</a:t>
                </a:r>
              </a:p>
            </p:txBody>
          </p:sp>
        </p:grpSp>
        <p:grpSp>
          <p:nvGrpSpPr>
            <p:cNvPr id="7" name="Group 6"/>
            <p:cNvGrpSpPr/>
            <p:nvPr/>
          </p:nvGrpSpPr>
          <p:grpSpPr>
            <a:xfrm>
              <a:off x="4365001" y="1823383"/>
              <a:ext cx="3254478" cy="1859569"/>
              <a:chOff x="7732549" y="1090108"/>
              <a:chExt cx="3254478" cy="1859569"/>
            </a:xfrm>
          </p:grpSpPr>
          <p:sp>
            <p:nvSpPr>
              <p:cNvPr id="8" name="Rectangle 7"/>
              <p:cNvSpPr/>
              <p:nvPr/>
            </p:nvSpPr>
            <p:spPr>
              <a:xfrm>
                <a:off x="7732549" y="1740310"/>
                <a:ext cx="3254478" cy="120936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i="1" dirty="0" err="1">
                    <a:solidFill>
                      <a:schemeClr val="tx1"/>
                    </a:solidFill>
                  </a:rPr>
                  <a:t>Humor</a:t>
                </a:r>
                <a:r>
                  <a:rPr lang="fr-FR" i="1" dirty="0">
                    <a:solidFill>
                      <a:schemeClr val="tx1"/>
                    </a:solidFill>
                  </a:rPr>
                  <a:t> </a:t>
                </a:r>
                <a:r>
                  <a:rPr lang="fr-FR" i="1" dirty="0" err="1">
                    <a:solidFill>
                      <a:schemeClr val="tx1"/>
                    </a:solidFill>
                  </a:rPr>
                  <a:t>could</a:t>
                </a:r>
                <a:r>
                  <a:rPr lang="fr-FR" i="1" dirty="0">
                    <a:solidFill>
                      <a:schemeClr val="tx1"/>
                    </a:solidFill>
                  </a:rPr>
                  <a:t> </a:t>
                </a:r>
                <a:r>
                  <a:rPr lang="fr-FR" i="1" dirty="0" err="1">
                    <a:solidFill>
                      <a:schemeClr val="tx1"/>
                    </a:solidFill>
                  </a:rPr>
                  <a:t>be</a:t>
                </a:r>
                <a:r>
                  <a:rPr lang="fr-FR" i="1" dirty="0">
                    <a:solidFill>
                      <a:schemeClr val="tx1"/>
                    </a:solidFill>
                  </a:rPr>
                  <a:t> </a:t>
                </a:r>
                <a:r>
                  <a:rPr lang="fr-FR" b="1" i="1" dirty="0">
                    <a:solidFill>
                      <a:schemeClr val="tx1"/>
                    </a:solidFill>
                  </a:rPr>
                  <a:t>a </a:t>
                </a:r>
                <a:r>
                  <a:rPr lang="fr-FR" b="1" i="1" dirty="0" err="1">
                    <a:solidFill>
                      <a:schemeClr val="tx1"/>
                    </a:solidFill>
                  </a:rPr>
                  <a:t>method</a:t>
                </a:r>
                <a:r>
                  <a:rPr lang="fr-FR" b="1" i="1" dirty="0">
                    <a:solidFill>
                      <a:schemeClr val="tx1"/>
                    </a:solidFill>
                  </a:rPr>
                  <a:t> </a:t>
                </a:r>
                <a:r>
                  <a:rPr lang="fr-FR" i="1" dirty="0">
                    <a:solidFill>
                      <a:schemeClr val="tx1"/>
                    </a:solidFill>
                  </a:rPr>
                  <a:t>to </a:t>
                </a:r>
                <a:r>
                  <a:rPr lang="en-US" i="1" dirty="0">
                    <a:solidFill>
                      <a:schemeClr val="tx1"/>
                    </a:solidFill>
                  </a:rPr>
                  <a:t>channel the inner tension and frustration. </a:t>
                </a:r>
              </a:p>
              <a:p>
                <a:pPr algn="ctr"/>
                <a:r>
                  <a:rPr lang="fr-FR" dirty="0" err="1">
                    <a:solidFill>
                      <a:schemeClr val="tx1"/>
                    </a:solidFill>
                  </a:rPr>
                  <a:t>Wijana</a:t>
                </a:r>
                <a:r>
                  <a:rPr lang="fr-FR" dirty="0">
                    <a:solidFill>
                      <a:schemeClr val="tx1"/>
                    </a:solidFill>
                  </a:rPr>
                  <a:t> (1995)</a:t>
                </a:r>
              </a:p>
            </p:txBody>
          </p:sp>
          <p:sp>
            <p:nvSpPr>
              <p:cNvPr id="9" name="Rectangle 8"/>
              <p:cNvSpPr/>
              <p:nvPr/>
            </p:nvSpPr>
            <p:spPr>
              <a:xfrm>
                <a:off x="7732549" y="1090108"/>
                <a:ext cx="3254478" cy="65020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Use of Humor</a:t>
                </a:r>
              </a:p>
            </p:txBody>
          </p:sp>
        </p:grpSp>
        <p:grpSp>
          <p:nvGrpSpPr>
            <p:cNvPr id="10" name="Group 9"/>
            <p:cNvGrpSpPr/>
            <p:nvPr/>
          </p:nvGrpSpPr>
          <p:grpSpPr>
            <a:xfrm>
              <a:off x="7968523" y="1823383"/>
              <a:ext cx="3254478" cy="1859569"/>
              <a:chOff x="7732549" y="1090108"/>
              <a:chExt cx="3254478" cy="1859569"/>
            </a:xfrm>
          </p:grpSpPr>
          <p:sp>
            <p:nvSpPr>
              <p:cNvPr id="11" name="Rectangle 10"/>
              <p:cNvSpPr/>
              <p:nvPr/>
            </p:nvSpPr>
            <p:spPr>
              <a:xfrm>
                <a:off x="7732549" y="1740310"/>
                <a:ext cx="3254478" cy="120936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Humor is formed due to </a:t>
                </a:r>
                <a:r>
                  <a:rPr lang="en-US" b="1" i="1" dirty="0">
                    <a:solidFill>
                      <a:schemeClr val="tx1"/>
                    </a:solidFill>
                  </a:rPr>
                  <a:t>deviations in the use of language. </a:t>
                </a:r>
              </a:p>
              <a:p>
                <a:pPr algn="ctr"/>
                <a:r>
                  <a:rPr lang="fr-FR" dirty="0" err="1">
                    <a:solidFill>
                      <a:schemeClr val="tx1"/>
                    </a:solidFill>
                  </a:rPr>
                  <a:t>Wijana</a:t>
                </a:r>
                <a:r>
                  <a:rPr lang="fr-FR" dirty="0">
                    <a:solidFill>
                      <a:schemeClr val="tx1"/>
                    </a:solidFill>
                  </a:rPr>
                  <a:t> (1995)</a:t>
                </a:r>
              </a:p>
            </p:txBody>
          </p:sp>
          <p:sp>
            <p:nvSpPr>
              <p:cNvPr id="12" name="Rectangle 11"/>
              <p:cNvSpPr/>
              <p:nvPr/>
            </p:nvSpPr>
            <p:spPr>
              <a:xfrm>
                <a:off x="7732549" y="1090108"/>
                <a:ext cx="3254478" cy="65020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Creation of Humorous Speech</a:t>
                </a:r>
              </a:p>
            </p:txBody>
          </p:sp>
        </p:grpSp>
      </p:grpSp>
      <p:sp>
        <p:nvSpPr>
          <p:cNvPr id="14" name="Title 3"/>
          <p:cNvSpPr txBox="1">
            <a:spLocks/>
          </p:cNvSpPr>
          <p:nvPr/>
        </p:nvSpPr>
        <p:spPr>
          <a:xfrm>
            <a:off x="496455" y="3729209"/>
            <a:ext cx="10515600" cy="573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chemeClr val="bg1"/>
                </a:solidFill>
                <a:latin typeface="+mn-lt"/>
              </a:rPr>
              <a:t>AIMS OF STUDY</a:t>
            </a:r>
            <a:endParaRPr lang="en-US" sz="2800" b="1" dirty="0">
              <a:solidFill>
                <a:schemeClr val="bg1"/>
              </a:solidFill>
              <a:latin typeface="+mn-lt"/>
            </a:endParaRPr>
          </a:p>
        </p:txBody>
      </p:sp>
      <p:sp>
        <p:nvSpPr>
          <p:cNvPr id="5" name="Rectangle 4"/>
          <p:cNvSpPr/>
          <p:nvPr/>
        </p:nvSpPr>
        <p:spPr>
          <a:xfrm>
            <a:off x="496455" y="4302297"/>
            <a:ext cx="10682749" cy="1969770"/>
          </a:xfrm>
          <a:prstGeom prst="rect">
            <a:avLst/>
          </a:prstGeom>
        </p:spPr>
        <p:txBody>
          <a:bodyPr wrap="square">
            <a:spAutoFit/>
          </a:bodyPr>
          <a:lstStyle/>
          <a:p>
            <a:pPr algn="just">
              <a:spcAft>
                <a:spcPts val="0"/>
              </a:spcAft>
            </a:pPr>
            <a:r>
              <a:rPr lang="en-AU" dirty="0">
                <a:solidFill>
                  <a:schemeClr val="bg2"/>
                </a:solidFill>
                <a:latin typeface="Cambria" panose="02040503050406030204" pitchFamily="18" charset="0"/>
                <a:ea typeface="Calibri" panose="020F0502020204030204" pitchFamily="34" charset="0"/>
                <a:cs typeface="Times New Roman" panose="02020603050405020304" pitchFamily="18" charset="0"/>
              </a:rPr>
              <a:t>T</a:t>
            </a:r>
            <a:r>
              <a:rPr lang="en-AU" dirty="0" smtClean="0">
                <a:solidFill>
                  <a:schemeClr val="bg2"/>
                </a:solidFill>
                <a:latin typeface="Cambria" panose="02040503050406030204" pitchFamily="18" charset="0"/>
                <a:ea typeface="Calibri" panose="020F0502020204030204" pitchFamily="34" charset="0"/>
                <a:cs typeface="Times New Roman" panose="02020603050405020304" pitchFamily="18" charset="0"/>
              </a:rPr>
              <a:t>his </a:t>
            </a:r>
            <a:r>
              <a:rPr lang="en-AU" dirty="0">
                <a:solidFill>
                  <a:schemeClr val="bg2"/>
                </a:solidFill>
                <a:latin typeface="Cambria" panose="02040503050406030204" pitchFamily="18" charset="0"/>
                <a:ea typeface="Calibri" panose="020F0502020204030204" pitchFamily="34" charset="0"/>
                <a:cs typeface="Times New Roman" panose="02020603050405020304" pitchFamily="18" charset="0"/>
              </a:rPr>
              <a:t>study aims </a:t>
            </a:r>
            <a:r>
              <a:rPr lang="en-AU" dirty="0" smtClean="0">
                <a:solidFill>
                  <a:schemeClr val="bg2"/>
                </a:solidFill>
                <a:latin typeface="Cambria" panose="02040503050406030204" pitchFamily="18" charset="0"/>
                <a:ea typeface="Calibri" panose="020F0502020204030204" pitchFamily="34" charset="0"/>
                <a:cs typeface="Times New Roman" panose="02020603050405020304" pitchFamily="18" charset="0"/>
              </a:rPr>
              <a:t>to describe : </a:t>
            </a:r>
          </a:p>
          <a:p>
            <a:pPr marL="342900" indent="-342900" algn="just">
              <a:spcAft>
                <a:spcPts val="0"/>
              </a:spcAft>
              <a:buFont typeface="+mj-lt"/>
              <a:buAutoNum type="arabicPeriod"/>
            </a:pPr>
            <a:r>
              <a:rPr lang="en-US" sz="1600" dirty="0">
                <a:solidFill>
                  <a:schemeClr val="bg2"/>
                </a:solidFill>
                <a:latin typeface="Cambria" panose="02040503050406030204" pitchFamily="18" charset="0"/>
                <a:ea typeface="Calibri" panose="020F0502020204030204" pitchFamily="34" charset="0"/>
                <a:cs typeface="Times New Roman" panose="02020603050405020304" pitchFamily="18" charset="0"/>
              </a:rPr>
              <a:t>T</a:t>
            </a:r>
            <a:r>
              <a:rPr lang="en-US" sz="1600" dirty="0" smtClean="0">
                <a:solidFill>
                  <a:schemeClr val="bg2"/>
                </a:solidFill>
                <a:latin typeface="Cambria" panose="02040503050406030204" pitchFamily="18" charset="0"/>
                <a:ea typeface="Calibri" panose="020F0502020204030204" pitchFamily="34" charset="0"/>
                <a:cs typeface="Times New Roman" panose="02020603050405020304" pitchFamily="18" charset="0"/>
              </a:rPr>
              <a:t>he </a:t>
            </a:r>
            <a:r>
              <a:rPr lang="en-US" sz="1600" dirty="0">
                <a:solidFill>
                  <a:schemeClr val="bg2"/>
                </a:solidFill>
                <a:latin typeface="Cambria" panose="02040503050406030204" pitchFamily="18" charset="0"/>
                <a:ea typeface="Calibri" panose="020F0502020204030204" pitchFamily="34" charset="0"/>
                <a:cs typeface="Times New Roman" panose="02020603050405020304" pitchFamily="18" charset="0"/>
              </a:rPr>
              <a:t>types and forms of the use of the satire language style as the aspect of the formation of humorous speech in the comic The Adventures of </a:t>
            </a:r>
            <a:r>
              <a:rPr lang="en-US" sz="1600" dirty="0" err="1">
                <a:solidFill>
                  <a:schemeClr val="bg2"/>
                </a:solidFill>
                <a:latin typeface="Cambria" panose="02040503050406030204" pitchFamily="18" charset="0"/>
                <a:ea typeface="Calibri" panose="020F0502020204030204" pitchFamily="34" charset="0"/>
                <a:cs typeface="Times New Roman" panose="02020603050405020304" pitchFamily="18" charset="0"/>
              </a:rPr>
              <a:t>Tintin</a:t>
            </a:r>
            <a:r>
              <a:rPr lang="en-US" sz="1600" dirty="0">
                <a:solidFill>
                  <a:schemeClr val="bg2"/>
                </a:solidFill>
                <a:latin typeface="Cambria" panose="02040503050406030204" pitchFamily="18" charset="0"/>
                <a:ea typeface="Calibri" panose="020F0502020204030204" pitchFamily="34" charset="0"/>
                <a:cs typeface="Times New Roman" panose="02020603050405020304" pitchFamily="18" charset="0"/>
              </a:rPr>
              <a:t>: The Treasure of Rackham the </a:t>
            </a:r>
            <a:r>
              <a:rPr lang="en-US" sz="1600" dirty="0" smtClean="0">
                <a:solidFill>
                  <a:schemeClr val="bg2"/>
                </a:solidFill>
                <a:latin typeface="Cambria" panose="02040503050406030204" pitchFamily="18" charset="0"/>
                <a:ea typeface="Calibri" panose="020F0502020204030204" pitchFamily="34" charset="0"/>
                <a:cs typeface="Times New Roman" panose="02020603050405020304" pitchFamily="18" charset="0"/>
              </a:rPr>
              <a:t>Red;</a:t>
            </a:r>
            <a:endParaRPr lang="en-US" sz="1600" dirty="0" smtClean="0">
              <a:solidFill>
                <a:schemeClr val="bg2"/>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lgn="just">
              <a:spcAft>
                <a:spcPts val="0"/>
              </a:spcAft>
              <a:buFont typeface="+mj-lt"/>
              <a:buAutoNum type="arabicPeriod"/>
            </a:pPr>
            <a:r>
              <a:rPr lang="en-US" sz="1600" dirty="0">
                <a:solidFill>
                  <a:schemeClr val="bg2"/>
                </a:solidFill>
                <a:latin typeface="Calibri" panose="020F0502020204030204" pitchFamily="34" charset="0"/>
                <a:ea typeface="Calibri" panose="020F0502020204030204" pitchFamily="34" charset="0"/>
                <a:cs typeface="Times New Roman" panose="02020603050405020304" pitchFamily="18" charset="0"/>
              </a:rPr>
              <a:t>T</a:t>
            </a:r>
            <a:r>
              <a:rPr lang="en-US" sz="1600" dirty="0" smtClean="0">
                <a:solidFill>
                  <a:schemeClr val="bg2"/>
                </a:solidFill>
                <a:latin typeface="Cambria" panose="02040503050406030204" pitchFamily="18" charset="0"/>
                <a:ea typeface="Calibri" panose="020F0502020204030204" pitchFamily="34" charset="0"/>
                <a:cs typeface="Times New Roman" panose="02020603050405020304" pitchFamily="18" charset="0"/>
              </a:rPr>
              <a:t>he </a:t>
            </a:r>
            <a:r>
              <a:rPr lang="en-US" sz="1600" dirty="0">
                <a:solidFill>
                  <a:schemeClr val="bg2"/>
                </a:solidFill>
                <a:latin typeface="Cambria" panose="02040503050406030204" pitchFamily="18" charset="0"/>
                <a:ea typeface="Calibri" panose="020F0502020204030204" pitchFamily="34" charset="0"/>
                <a:cs typeface="Times New Roman" panose="02020603050405020304" pitchFamily="18" charset="0"/>
              </a:rPr>
              <a:t>types and forms of the violation of the maxims in the principle of cooperation as the aspect of the formation of humorous discourse in the comic The Adventures of </a:t>
            </a:r>
            <a:r>
              <a:rPr lang="en-US" sz="1600" dirty="0" err="1">
                <a:solidFill>
                  <a:schemeClr val="bg2"/>
                </a:solidFill>
                <a:latin typeface="Cambria" panose="02040503050406030204" pitchFamily="18" charset="0"/>
                <a:ea typeface="Calibri" panose="020F0502020204030204" pitchFamily="34" charset="0"/>
                <a:cs typeface="Times New Roman" panose="02020603050405020304" pitchFamily="18" charset="0"/>
              </a:rPr>
              <a:t>Tintin</a:t>
            </a:r>
            <a:r>
              <a:rPr lang="en-US" sz="1600" dirty="0">
                <a:solidFill>
                  <a:schemeClr val="bg2"/>
                </a:solidFill>
                <a:latin typeface="Cambria" panose="02040503050406030204" pitchFamily="18" charset="0"/>
                <a:ea typeface="Calibri" panose="020F0502020204030204" pitchFamily="34" charset="0"/>
                <a:cs typeface="Times New Roman" panose="02020603050405020304" pitchFamily="18" charset="0"/>
              </a:rPr>
              <a:t>: The Treasure of Rackham the </a:t>
            </a:r>
            <a:r>
              <a:rPr lang="en-US" sz="1600" dirty="0" smtClean="0">
                <a:solidFill>
                  <a:schemeClr val="bg2"/>
                </a:solidFill>
                <a:latin typeface="Cambria" panose="02040503050406030204" pitchFamily="18" charset="0"/>
                <a:ea typeface="Calibri" panose="020F0502020204030204" pitchFamily="34" charset="0"/>
                <a:cs typeface="Times New Roman" panose="02020603050405020304" pitchFamily="18" charset="0"/>
              </a:rPr>
              <a:t>Red; and</a:t>
            </a:r>
          </a:p>
          <a:p>
            <a:pPr marL="342900" indent="-342900" algn="just">
              <a:spcAft>
                <a:spcPts val="0"/>
              </a:spcAft>
              <a:buFont typeface="+mj-lt"/>
              <a:buAutoNum type="arabicPeriod"/>
            </a:pPr>
            <a:r>
              <a:rPr lang="en-US" dirty="0">
                <a:solidFill>
                  <a:schemeClr val="bg2"/>
                </a:solidFill>
                <a:latin typeface="Cambria" panose="02040503050406030204" pitchFamily="18" charset="0"/>
                <a:ea typeface="Calibri" panose="020F0502020204030204" pitchFamily="34" charset="0"/>
                <a:cs typeface="Times New Roman" panose="02020603050405020304" pitchFamily="18" charset="0"/>
              </a:rPr>
              <a:t>T</a:t>
            </a:r>
            <a:r>
              <a:rPr lang="en-AU" dirty="0" smtClean="0">
                <a:solidFill>
                  <a:schemeClr val="bg2"/>
                </a:solidFill>
                <a:latin typeface="Cambria" panose="02040503050406030204" pitchFamily="18" charset="0"/>
                <a:ea typeface="Calibri" panose="020F0502020204030204" pitchFamily="34" charset="0"/>
                <a:cs typeface="Times New Roman" panose="02020603050405020304" pitchFamily="18" charset="0"/>
              </a:rPr>
              <a:t>he </a:t>
            </a:r>
            <a:r>
              <a:rPr lang="en-AU" dirty="0">
                <a:solidFill>
                  <a:schemeClr val="bg2"/>
                </a:solidFill>
                <a:latin typeface="Cambria" panose="02040503050406030204" pitchFamily="18" charset="0"/>
                <a:ea typeface="Calibri" panose="020F0502020204030204" pitchFamily="34" charset="0"/>
                <a:cs typeface="Times New Roman" panose="02020603050405020304" pitchFamily="18" charset="0"/>
              </a:rPr>
              <a:t>concept of humorous discourse as the results of research to be applied for the course of Semantics and Pragmatics.</a:t>
            </a:r>
            <a:endParaRPr lang="id-ID" sz="1600" dirty="0">
              <a:solidFill>
                <a:schemeClr val="bg2"/>
              </a:solidFill>
            </a:endParaRPr>
          </a:p>
        </p:txBody>
      </p:sp>
    </p:spTree>
    <p:extLst>
      <p:ext uri="{BB962C8B-B14F-4D97-AF65-F5344CB8AC3E}">
        <p14:creationId xmlns:p14="http://schemas.microsoft.com/office/powerpoint/2010/main" val="295069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4618" y="823279"/>
            <a:ext cx="3060684" cy="573088"/>
          </a:xfrm>
        </p:spPr>
        <p:txBody>
          <a:bodyPr>
            <a:normAutofit/>
          </a:bodyPr>
          <a:lstStyle/>
          <a:p>
            <a:r>
              <a:rPr lang="en-US" sz="2600" b="1" dirty="0">
                <a:solidFill>
                  <a:schemeClr val="bg1"/>
                </a:solidFill>
                <a:latin typeface="+mn-lt"/>
              </a:rPr>
              <a:t>LITERATURE REVIEW</a:t>
            </a:r>
          </a:p>
        </p:txBody>
      </p:sp>
      <p:sp>
        <p:nvSpPr>
          <p:cNvPr id="5" name="Content Placeholder 4"/>
          <p:cNvSpPr>
            <a:spLocks noGrp="1"/>
          </p:cNvSpPr>
          <p:nvPr>
            <p:ph idx="1"/>
          </p:nvPr>
        </p:nvSpPr>
        <p:spPr>
          <a:xfrm>
            <a:off x="7971198" y="1463641"/>
            <a:ext cx="3648841" cy="871980"/>
          </a:xfrm>
          <a:noFill/>
          <a:ln w="28575"/>
        </p:spPr>
        <p:style>
          <a:lnRef idx="2">
            <a:schemeClr val="accent4"/>
          </a:lnRef>
          <a:fillRef idx="1">
            <a:schemeClr val="lt1"/>
          </a:fillRef>
          <a:effectRef idx="0">
            <a:schemeClr val="accent4"/>
          </a:effectRef>
          <a:fontRef idx="minor">
            <a:schemeClr val="dk1"/>
          </a:fontRef>
        </p:style>
        <p:txBody>
          <a:bodyPr>
            <a:noAutofit/>
          </a:bodyPr>
          <a:lstStyle/>
          <a:p>
            <a:pPr marL="0" indent="0" algn="ctr">
              <a:buNone/>
            </a:pPr>
            <a:r>
              <a:rPr lang="en-US" sz="1600" dirty="0">
                <a:solidFill>
                  <a:schemeClr val="bg1"/>
                </a:solidFill>
              </a:rPr>
              <a:t>Humor Analysis in the Comic “</a:t>
            </a:r>
            <a:r>
              <a:rPr lang="en-US" sz="1600" dirty="0" err="1">
                <a:solidFill>
                  <a:schemeClr val="bg1"/>
                </a:solidFill>
              </a:rPr>
              <a:t>Kariage</a:t>
            </a:r>
            <a:r>
              <a:rPr lang="en-US" sz="1600" dirty="0">
                <a:solidFill>
                  <a:schemeClr val="bg1"/>
                </a:solidFill>
              </a:rPr>
              <a:t>-kun </a:t>
            </a:r>
            <a:r>
              <a:rPr lang="en-US" sz="1600" dirty="0" err="1">
                <a:solidFill>
                  <a:schemeClr val="bg1"/>
                </a:solidFill>
              </a:rPr>
              <a:t>Vol</a:t>
            </a:r>
            <a:r>
              <a:rPr lang="en-US" sz="1600" dirty="0">
                <a:solidFill>
                  <a:schemeClr val="bg1"/>
                </a:solidFill>
              </a:rPr>
              <a:t> 35” from a Pragmatic Perspective</a:t>
            </a:r>
            <a:endParaRPr lang="it-IT" sz="1600" dirty="0">
              <a:solidFill>
                <a:schemeClr val="bg1"/>
              </a:solidFill>
            </a:endParaRPr>
          </a:p>
          <a:p>
            <a:pPr marL="0" indent="0" algn="ctr">
              <a:buNone/>
            </a:pPr>
            <a:r>
              <a:rPr lang="it-IT" sz="1600" dirty="0">
                <a:solidFill>
                  <a:schemeClr val="bg1"/>
                </a:solidFill>
              </a:rPr>
              <a:t>Susanti (2013)</a:t>
            </a:r>
          </a:p>
        </p:txBody>
      </p:sp>
      <p:sp>
        <p:nvSpPr>
          <p:cNvPr id="6" name="Content Placeholder 4"/>
          <p:cNvSpPr txBox="1">
            <a:spLocks/>
          </p:cNvSpPr>
          <p:nvPr/>
        </p:nvSpPr>
        <p:spPr>
          <a:xfrm>
            <a:off x="183963" y="1463586"/>
            <a:ext cx="3660450" cy="881355"/>
          </a:xfrm>
          <a:prstGeom prst="rect">
            <a:avLst/>
          </a:prstGeom>
          <a:noFill/>
          <a:ln w="28575" cap="flat" cmpd="sng" algn="ctr">
            <a:solidFill>
              <a:schemeClr val="accent4"/>
            </a:solidFill>
            <a:prstDash val="solid"/>
            <a:miter lim="800000"/>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600" dirty="0">
                <a:solidFill>
                  <a:schemeClr val="bg1"/>
                </a:solidFill>
              </a:rPr>
              <a:t>The Utilization of Satire Language Style in “</a:t>
            </a:r>
            <a:r>
              <a:rPr lang="en-US" sz="1600" dirty="0" err="1">
                <a:solidFill>
                  <a:schemeClr val="bg1"/>
                </a:solidFill>
              </a:rPr>
              <a:t>Ini</a:t>
            </a:r>
            <a:r>
              <a:rPr lang="en-US" sz="1600" dirty="0">
                <a:solidFill>
                  <a:schemeClr val="bg1"/>
                </a:solidFill>
              </a:rPr>
              <a:t> Talk Show” </a:t>
            </a:r>
            <a:r>
              <a:rPr lang="en-US" sz="1600" dirty="0" err="1">
                <a:solidFill>
                  <a:schemeClr val="bg1"/>
                </a:solidFill>
              </a:rPr>
              <a:t>Programme</a:t>
            </a:r>
            <a:endParaRPr lang="it-IT" sz="1600" dirty="0">
              <a:solidFill>
                <a:schemeClr val="bg1"/>
              </a:solidFill>
            </a:endParaRPr>
          </a:p>
          <a:p>
            <a:pPr marL="0" indent="0" algn="ctr">
              <a:buFont typeface="Arial" panose="020B0604020202020204" pitchFamily="34" charset="0"/>
              <a:buNone/>
            </a:pPr>
            <a:r>
              <a:rPr lang="it-IT" sz="1600" dirty="0">
                <a:solidFill>
                  <a:schemeClr val="bg1"/>
                </a:solidFill>
              </a:rPr>
              <a:t>Pratiwi (2016)</a:t>
            </a:r>
          </a:p>
        </p:txBody>
      </p:sp>
      <p:sp>
        <p:nvSpPr>
          <p:cNvPr id="7" name="Content Placeholder 4"/>
          <p:cNvSpPr txBox="1">
            <a:spLocks/>
          </p:cNvSpPr>
          <p:nvPr/>
        </p:nvSpPr>
        <p:spPr>
          <a:xfrm>
            <a:off x="4083385" y="1472904"/>
            <a:ext cx="3648841" cy="862717"/>
          </a:xfrm>
          <a:prstGeom prst="rect">
            <a:avLst/>
          </a:prstGeom>
          <a:noFill/>
          <a:ln w="28575" cap="flat" cmpd="sng" algn="ctr">
            <a:solidFill>
              <a:schemeClr val="accent4"/>
            </a:solidFill>
            <a:prstDash val="solid"/>
            <a:miter lim="800000"/>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600" dirty="0">
                <a:solidFill>
                  <a:schemeClr val="bg1"/>
                </a:solidFill>
              </a:rPr>
              <a:t>Violating Maxims As The Humorous Sense In The Movie “</a:t>
            </a:r>
            <a:r>
              <a:rPr lang="en-US" sz="1600" dirty="0" err="1">
                <a:solidFill>
                  <a:schemeClr val="bg1"/>
                </a:solidFill>
              </a:rPr>
              <a:t>Deadpool</a:t>
            </a:r>
            <a:r>
              <a:rPr lang="en-US" sz="1600" dirty="0">
                <a:solidFill>
                  <a:schemeClr val="bg1"/>
                </a:solidFill>
              </a:rPr>
              <a:t> (2016)”</a:t>
            </a:r>
          </a:p>
          <a:p>
            <a:pPr marL="0" indent="0" algn="ctr">
              <a:buNone/>
            </a:pPr>
            <a:r>
              <a:rPr lang="en-US" sz="1600" dirty="0" err="1">
                <a:solidFill>
                  <a:schemeClr val="bg1"/>
                </a:solidFill>
              </a:rPr>
              <a:t>Pribadi</a:t>
            </a:r>
            <a:r>
              <a:rPr lang="en-US" sz="1600" dirty="0">
                <a:solidFill>
                  <a:schemeClr val="bg1"/>
                </a:solidFill>
              </a:rPr>
              <a:t> (2018)</a:t>
            </a:r>
          </a:p>
        </p:txBody>
      </p:sp>
      <p:sp>
        <p:nvSpPr>
          <p:cNvPr id="8" name="Title 3"/>
          <p:cNvSpPr txBox="1">
            <a:spLocks/>
          </p:cNvSpPr>
          <p:nvPr/>
        </p:nvSpPr>
        <p:spPr>
          <a:xfrm>
            <a:off x="444618" y="2533102"/>
            <a:ext cx="3941332" cy="725523"/>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mn-lt"/>
              </a:rPr>
              <a:t>THEORITICAL FRAMEWORK</a:t>
            </a:r>
          </a:p>
        </p:txBody>
      </p:sp>
      <p:sp>
        <p:nvSpPr>
          <p:cNvPr id="9" name="Content Placeholder 4"/>
          <p:cNvSpPr txBox="1">
            <a:spLocks/>
          </p:cNvSpPr>
          <p:nvPr/>
        </p:nvSpPr>
        <p:spPr>
          <a:xfrm>
            <a:off x="183963" y="3173869"/>
            <a:ext cx="3746122" cy="1640608"/>
          </a:xfrm>
          <a:prstGeom prst="rect">
            <a:avLst/>
          </a:prstGeom>
          <a:noFill/>
          <a:ln w="28575" cap="flat" cmpd="sng" algn="ctr">
            <a:solidFill>
              <a:schemeClr val="accent4"/>
            </a:solidFill>
            <a:prstDash val="solid"/>
            <a:miter lim="800000"/>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600" b="1" dirty="0">
                <a:solidFill>
                  <a:schemeClr val="bg1"/>
                </a:solidFill>
              </a:rPr>
              <a:t>PRAGMATICS THEORIES </a:t>
            </a:r>
          </a:p>
          <a:p>
            <a:pPr marL="0" indent="0" algn="ctr">
              <a:buNone/>
            </a:pPr>
            <a:r>
              <a:rPr lang="en-US" sz="1600" dirty="0">
                <a:solidFill>
                  <a:schemeClr val="bg1"/>
                </a:solidFill>
              </a:rPr>
              <a:t>The Identification of Situation and Context in a Communication (</a:t>
            </a:r>
            <a:r>
              <a:rPr lang="en-US" sz="1600" dirty="0" err="1">
                <a:solidFill>
                  <a:schemeClr val="bg1"/>
                </a:solidFill>
              </a:rPr>
              <a:t>Hymes</a:t>
            </a:r>
            <a:r>
              <a:rPr lang="en-US" sz="1600" dirty="0">
                <a:solidFill>
                  <a:schemeClr val="bg1"/>
                </a:solidFill>
              </a:rPr>
              <a:t>, 1972)</a:t>
            </a:r>
          </a:p>
          <a:p>
            <a:pPr marL="0" indent="0" algn="ctr">
              <a:buNone/>
            </a:pPr>
            <a:r>
              <a:rPr lang="en-US" sz="1600" dirty="0">
                <a:solidFill>
                  <a:schemeClr val="bg1"/>
                </a:solidFill>
              </a:rPr>
              <a:t>The Cooperative Principle (Grice, 1989)</a:t>
            </a:r>
          </a:p>
          <a:p>
            <a:pPr marL="0" indent="0" algn="ctr">
              <a:buNone/>
            </a:pPr>
            <a:r>
              <a:rPr lang="en-US" sz="1600" dirty="0">
                <a:solidFill>
                  <a:schemeClr val="bg1"/>
                </a:solidFill>
              </a:rPr>
              <a:t>The Violation of Maxims (Thomas, 1995)</a:t>
            </a:r>
          </a:p>
          <a:p>
            <a:pPr marL="0" indent="0" algn="ctr">
              <a:buNone/>
            </a:pPr>
            <a:endParaRPr lang="it-IT" sz="1600" dirty="0">
              <a:solidFill>
                <a:schemeClr val="bg1"/>
              </a:solidFill>
            </a:endParaRPr>
          </a:p>
        </p:txBody>
      </p:sp>
      <p:sp>
        <p:nvSpPr>
          <p:cNvPr id="11" name="Content Placeholder 4"/>
          <p:cNvSpPr txBox="1">
            <a:spLocks/>
          </p:cNvSpPr>
          <p:nvPr/>
        </p:nvSpPr>
        <p:spPr>
          <a:xfrm>
            <a:off x="4093238" y="3413464"/>
            <a:ext cx="3638988" cy="1161418"/>
          </a:xfrm>
          <a:prstGeom prst="rect">
            <a:avLst/>
          </a:prstGeom>
          <a:noFill/>
          <a:ln w="28575" cap="flat" cmpd="sng" algn="ctr">
            <a:solidFill>
              <a:schemeClr val="accent4"/>
            </a:solidFill>
            <a:prstDash val="solid"/>
            <a:miter lim="800000"/>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600" b="1" dirty="0">
                <a:solidFill>
                  <a:schemeClr val="bg1"/>
                </a:solidFill>
              </a:rPr>
              <a:t>SATIRE LANGUAGE STYLE THEORIES </a:t>
            </a:r>
          </a:p>
          <a:p>
            <a:pPr marL="0" indent="0" algn="ctr">
              <a:buNone/>
            </a:pPr>
            <a:r>
              <a:rPr lang="en-US" sz="1600" dirty="0">
                <a:solidFill>
                  <a:schemeClr val="bg1"/>
                </a:solidFill>
              </a:rPr>
              <a:t>Types of Satire Language Style (</a:t>
            </a:r>
            <a:r>
              <a:rPr lang="en-US" sz="1600" dirty="0" err="1">
                <a:solidFill>
                  <a:schemeClr val="bg1"/>
                </a:solidFill>
              </a:rPr>
              <a:t>Ricalens-Pourchot</a:t>
            </a:r>
            <a:r>
              <a:rPr lang="en-US" sz="1600" dirty="0">
                <a:solidFill>
                  <a:schemeClr val="bg1"/>
                </a:solidFill>
              </a:rPr>
              <a:t>, 2003; </a:t>
            </a:r>
            <a:r>
              <a:rPr lang="en-US" sz="1600" dirty="0" err="1">
                <a:solidFill>
                  <a:schemeClr val="bg1"/>
                </a:solidFill>
              </a:rPr>
              <a:t>Mascruchin</a:t>
            </a:r>
            <a:r>
              <a:rPr lang="en-US" sz="1600" dirty="0">
                <a:solidFill>
                  <a:schemeClr val="bg1"/>
                </a:solidFill>
              </a:rPr>
              <a:t>, 2017)</a:t>
            </a:r>
          </a:p>
          <a:p>
            <a:pPr marL="0" indent="0" algn="ctr">
              <a:buNone/>
            </a:pPr>
            <a:endParaRPr lang="it-IT" sz="1600" dirty="0">
              <a:solidFill>
                <a:schemeClr val="bg1"/>
              </a:solidFill>
            </a:endParaRPr>
          </a:p>
        </p:txBody>
      </p:sp>
      <p:sp>
        <p:nvSpPr>
          <p:cNvPr id="12" name="Content Placeholder 4"/>
          <p:cNvSpPr txBox="1">
            <a:spLocks/>
          </p:cNvSpPr>
          <p:nvPr/>
        </p:nvSpPr>
        <p:spPr>
          <a:xfrm>
            <a:off x="8050505" y="3018784"/>
            <a:ext cx="3882721" cy="1950778"/>
          </a:xfrm>
          <a:prstGeom prst="rect">
            <a:avLst/>
          </a:prstGeom>
          <a:noFill/>
          <a:ln w="28575" cap="flat" cmpd="sng" algn="ctr">
            <a:solidFill>
              <a:schemeClr val="accent4"/>
            </a:solidFill>
            <a:prstDash val="solid"/>
            <a:miter lim="800000"/>
          </a:ln>
        </p:spPr>
        <p:style>
          <a:lnRef idx="2">
            <a:schemeClr val="accent4"/>
          </a:lnRef>
          <a:fillRef idx="1">
            <a:schemeClr val="lt1"/>
          </a:fillRef>
          <a:effectRef idx="0">
            <a:schemeClr val="accent4"/>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600" b="1" dirty="0">
                <a:solidFill>
                  <a:schemeClr val="bg1"/>
                </a:solidFill>
              </a:rPr>
              <a:t>HUMORISTIC THEORIES </a:t>
            </a:r>
          </a:p>
          <a:p>
            <a:pPr marL="0" indent="0" algn="ctr">
              <a:lnSpc>
                <a:spcPct val="100000"/>
              </a:lnSpc>
              <a:buNone/>
            </a:pPr>
            <a:r>
              <a:rPr lang="en-US" sz="1600" dirty="0">
                <a:solidFill>
                  <a:schemeClr val="bg1"/>
                </a:solidFill>
              </a:rPr>
              <a:t>Typology of Humor (Berger, 1976)</a:t>
            </a:r>
          </a:p>
          <a:p>
            <a:pPr marL="0" indent="0" algn="ctr">
              <a:lnSpc>
                <a:spcPct val="100000"/>
              </a:lnSpc>
              <a:buNone/>
            </a:pPr>
            <a:r>
              <a:rPr lang="en-US" sz="1600" dirty="0">
                <a:solidFill>
                  <a:schemeClr val="bg1"/>
                </a:solidFill>
              </a:rPr>
              <a:t>The </a:t>
            </a:r>
            <a:r>
              <a:rPr lang="en-US" sz="1600" dirty="0" err="1">
                <a:solidFill>
                  <a:schemeClr val="bg1"/>
                </a:solidFill>
              </a:rPr>
              <a:t>Humourous</a:t>
            </a:r>
            <a:r>
              <a:rPr lang="en-US" sz="1600" dirty="0">
                <a:solidFill>
                  <a:schemeClr val="bg1"/>
                </a:solidFill>
              </a:rPr>
              <a:t> Speech (</a:t>
            </a:r>
            <a:r>
              <a:rPr lang="en-US" sz="1600" dirty="0" err="1">
                <a:solidFill>
                  <a:schemeClr val="bg1"/>
                </a:solidFill>
              </a:rPr>
              <a:t>Pradopo</a:t>
            </a:r>
            <a:r>
              <a:rPr lang="en-US" sz="1600" dirty="0">
                <a:solidFill>
                  <a:schemeClr val="bg1"/>
                </a:solidFill>
              </a:rPr>
              <a:t> in </a:t>
            </a:r>
            <a:r>
              <a:rPr lang="en-US" sz="1600" dirty="0" err="1">
                <a:solidFill>
                  <a:schemeClr val="bg1"/>
                </a:solidFill>
              </a:rPr>
              <a:t>Krissandi</a:t>
            </a:r>
            <a:r>
              <a:rPr lang="en-US" sz="1600" dirty="0">
                <a:solidFill>
                  <a:schemeClr val="bg1"/>
                </a:solidFill>
              </a:rPr>
              <a:t> and </a:t>
            </a:r>
            <a:r>
              <a:rPr lang="en-US" sz="1600" dirty="0" err="1">
                <a:solidFill>
                  <a:schemeClr val="bg1"/>
                </a:solidFill>
              </a:rPr>
              <a:t>Setiawan</a:t>
            </a:r>
            <a:r>
              <a:rPr lang="en-US" sz="1600" dirty="0">
                <a:solidFill>
                  <a:schemeClr val="bg1"/>
                </a:solidFill>
              </a:rPr>
              <a:t>, 2018; </a:t>
            </a:r>
            <a:r>
              <a:rPr lang="en-US" sz="1600" dirty="0" err="1">
                <a:solidFill>
                  <a:schemeClr val="bg1"/>
                </a:solidFill>
              </a:rPr>
              <a:t>Anisah</a:t>
            </a:r>
            <a:r>
              <a:rPr lang="en-US" sz="1600" dirty="0">
                <a:solidFill>
                  <a:schemeClr val="bg1"/>
                </a:solidFill>
              </a:rPr>
              <a:t>, 2016)</a:t>
            </a:r>
          </a:p>
          <a:p>
            <a:pPr marL="0" indent="0" algn="ctr">
              <a:lnSpc>
                <a:spcPct val="100000"/>
              </a:lnSpc>
              <a:buNone/>
            </a:pPr>
            <a:r>
              <a:rPr lang="en-US" sz="1600" dirty="0">
                <a:solidFill>
                  <a:schemeClr val="bg1"/>
                </a:solidFill>
              </a:rPr>
              <a:t>The Process of Creating Humoristic Speech </a:t>
            </a:r>
            <a:r>
              <a:rPr lang="en-US" sz="1600" dirty="0" err="1">
                <a:solidFill>
                  <a:schemeClr val="bg1"/>
                </a:solidFill>
              </a:rPr>
              <a:t>Ricalens-Pourchot</a:t>
            </a:r>
            <a:r>
              <a:rPr lang="en-US" sz="1600" dirty="0">
                <a:solidFill>
                  <a:schemeClr val="bg1"/>
                </a:solidFill>
              </a:rPr>
              <a:t>, 2003; </a:t>
            </a:r>
            <a:r>
              <a:rPr lang="en-US" sz="1600" dirty="0" err="1">
                <a:solidFill>
                  <a:schemeClr val="bg1"/>
                </a:solidFill>
              </a:rPr>
              <a:t>Wijana</a:t>
            </a:r>
            <a:r>
              <a:rPr lang="en-US" sz="1600" dirty="0">
                <a:solidFill>
                  <a:schemeClr val="bg1"/>
                </a:solidFill>
              </a:rPr>
              <a:t>, 2004)</a:t>
            </a:r>
          </a:p>
        </p:txBody>
      </p:sp>
      <p:sp>
        <p:nvSpPr>
          <p:cNvPr id="13" name="Content Placeholder 4"/>
          <p:cNvSpPr txBox="1">
            <a:spLocks/>
          </p:cNvSpPr>
          <p:nvPr/>
        </p:nvSpPr>
        <p:spPr>
          <a:xfrm>
            <a:off x="4093238" y="4977771"/>
            <a:ext cx="3638988" cy="906168"/>
          </a:xfrm>
          <a:prstGeom prst="rect">
            <a:avLst/>
          </a:prstGeom>
          <a:noFill/>
          <a:ln w="28575" cap="flat" cmpd="sng" algn="ctr">
            <a:solidFill>
              <a:schemeClr val="accent4"/>
            </a:solidFill>
            <a:prstDash val="solid"/>
            <a:miter lim="800000"/>
          </a:ln>
        </p:spPr>
        <p:style>
          <a:lnRef idx="2">
            <a:schemeClr val="accent4"/>
          </a:lnRef>
          <a:fillRef idx="1">
            <a:schemeClr val="lt1"/>
          </a:fillRef>
          <a:effectRef idx="0">
            <a:schemeClr val="accent4"/>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600" b="1" dirty="0">
                <a:solidFill>
                  <a:schemeClr val="bg1"/>
                </a:solidFill>
              </a:rPr>
              <a:t>THE METHOD OF PRAGMATICS STUDY</a:t>
            </a:r>
          </a:p>
          <a:p>
            <a:pPr marL="0" indent="0" algn="ctr">
              <a:buNone/>
            </a:pPr>
            <a:r>
              <a:rPr lang="en-US" sz="1600" dirty="0">
                <a:solidFill>
                  <a:schemeClr val="bg1"/>
                </a:solidFill>
              </a:rPr>
              <a:t>Cognitive Academic Language </a:t>
            </a:r>
            <a:r>
              <a:rPr lang="en-US" sz="1600" dirty="0" err="1">
                <a:solidFill>
                  <a:schemeClr val="bg1"/>
                </a:solidFill>
              </a:rPr>
              <a:t>Approarch</a:t>
            </a:r>
            <a:r>
              <a:rPr lang="en-US" sz="1600" dirty="0">
                <a:solidFill>
                  <a:schemeClr val="bg1"/>
                </a:solidFill>
              </a:rPr>
              <a:t> (CALLA) (</a:t>
            </a:r>
            <a:r>
              <a:rPr lang="en-US" sz="1600" dirty="0" err="1">
                <a:solidFill>
                  <a:schemeClr val="bg1"/>
                </a:solidFill>
              </a:rPr>
              <a:t>Tarigan</a:t>
            </a:r>
            <a:r>
              <a:rPr lang="en-US" sz="1600" dirty="0">
                <a:solidFill>
                  <a:schemeClr val="bg1"/>
                </a:solidFill>
              </a:rPr>
              <a:t>, 1991)</a:t>
            </a:r>
          </a:p>
          <a:p>
            <a:pPr marL="0" indent="0" algn="ctr">
              <a:buNone/>
            </a:pPr>
            <a:endParaRPr lang="it-IT" sz="1600" dirty="0">
              <a:solidFill>
                <a:schemeClr val="bg1"/>
              </a:solidFill>
            </a:endParaRPr>
          </a:p>
        </p:txBody>
      </p:sp>
    </p:spTree>
    <p:extLst>
      <p:ext uri="{BB962C8B-B14F-4D97-AF65-F5344CB8AC3E}">
        <p14:creationId xmlns:p14="http://schemas.microsoft.com/office/powerpoint/2010/main" val="232488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METHOD</a:t>
            </a:r>
          </a:p>
        </p:txBody>
      </p:sp>
      <p:graphicFrame>
        <p:nvGraphicFramePr>
          <p:cNvPr id="2" name="Table 1"/>
          <p:cNvGraphicFramePr>
            <a:graphicFrameLocks noGrp="1"/>
          </p:cNvGraphicFramePr>
          <p:nvPr>
            <p:extLst>
              <p:ext uri="{D42A27DB-BD31-4B8C-83A1-F6EECF244321}">
                <p14:modId xmlns:p14="http://schemas.microsoft.com/office/powerpoint/2010/main" val="3951183124"/>
              </p:ext>
            </p:extLst>
          </p:nvPr>
        </p:nvGraphicFramePr>
        <p:xfrm>
          <a:off x="816076" y="1455174"/>
          <a:ext cx="10609006" cy="4754880"/>
        </p:xfrm>
        <a:graphic>
          <a:graphicData uri="http://schemas.openxmlformats.org/drawingml/2006/table">
            <a:tbl>
              <a:tblPr firstRow="1" bandRow="1">
                <a:tableStyleId>{00A15C55-8517-42AA-B614-E9B94910E393}</a:tableStyleId>
              </a:tblPr>
              <a:tblGrid>
                <a:gridCol w="5304503">
                  <a:extLst>
                    <a:ext uri="{9D8B030D-6E8A-4147-A177-3AD203B41FA5}">
                      <a16:colId xmlns:a16="http://schemas.microsoft.com/office/drawing/2014/main" xmlns="" val="20000"/>
                    </a:ext>
                  </a:extLst>
                </a:gridCol>
                <a:gridCol w="5304503">
                  <a:extLst>
                    <a:ext uri="{9D8B030D-6E8A-4147-A177-3AD203B41FA5}">
                      <a16:colId xmlns:a16="http://schemas.microsoft.com/office/drawing/2014/main" xmlns="" val="20001"/>
                    </a:ext>
                  </a:extLst>
                </a:gridCol>
              </a:tblGrid>
              <a:tr h="591056">
                <a:tc>
                  <a:txBody>
                    <a:bodyPr/>
                    <a:lstStyle/>
                    <a:p>
                      <a:r>
                        <a:rPr lang="en-US" dirty="0">
                          <a:solidFill>
                            <a:schemeClr val="bg2"/>
                          </a:solidFill>
                        </a:rPr>
                        <a:t>The Research Method</a:t>
                      </a:r>
                    </a:p>
                  </a:txBody>
                  <a:tcPr>
                    <a:solidFill>
                      <a:schemeClr val="accent4">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solidFill>
                        </a:rPr>
                        <a:t>The Qualitative Descriptive </a:t>
                      </a:r>
                      <a:r>
                        <a:rPr lang="en-US" b="0" dirty="0">
                          <a:solidFill>
                            <a:schemeClr val="bg2"/>
                          </a:solidFill>
                        </a:rPr>
                        <a:t>(</a:t>
                      </a:r>
                      <a:r>
                        <a:rPr lang="en-US" b="0" dirty="0" err="1">
                          <a:solidFill>
                            <a:schemeClr val="bg2"/>
                          </a:solidFill>
                        </a:rPr>
                        <a:t>Denzin</a:t>
                      </a:r>
                      <a:r>
                        <a:rPr lang="en-US" b="0" dirty="0">
                          <a:solidFill>
                            <a:schemeClr val="bg2"/>
                          </a:solidFill>
                        </a:rPr>
                        <a:t> and Lincoln, 1994; </a:t>
                      </a:r>
                      <a:r>
                        <a:rPr lang="en-US" b="0" dirty="0" err="1">
                          <a:solidFill>
                            <a:schemeClr val="bg2"/>
                          </a:solidFill>
                        </a:rPr>
                        <a:t>Fraenkel</a:t>
                      </a:r>
                      <a:r>
                        <a:rPr lang="en-US" b="0" dirty="0">
                          <a:solidFill>
                            <a:schemeClr val="bg2"/>
                          </a:solidFill>
                        </a:rPr>
                        <a:t> and </a:t>
                      </a:r>
                      <a:r>
                        <a:rPr lang="en-US" b="0" dirty="0" err="1">
                          <a:solidFill>
                            <a:schemeClr val="bg2"/>
                          </a:solidFill>
                        </a:rPr>
                        <a:t>Wallen</a:t>
                      </a:r>
                      <a:r>
                        <a:rPr lang="en-US" b="0" dirty="0">
                          <a:solidFill>
                            <a:schemeClr val="bg2"/>
                          </a:solidFill>
                        </a:rPr>
                        <a:t>, 1998)</a:t>
                      </a:r>
                      <a:endParaRPr lang="id-ID" b="0" dirty="0">
                        <a:solidFill>
                          <a:schemeClr val="bg2"/>
                        </a:solidFill>
                      </a:endParaRPr>
                    </a:p>
                  </a:txBody>
                  <a:tcPr>
                    <a:solidFill>
                      <a:schemeClr val="accent4">
                        <a:lumMod val="75000"/>
                      </a:schemeClr>
                    </a:solidFill>
                  </a:tcPr>
                </a:tc>
                <a:extLst>
                  <a:ext uri="{0D108BD9-81ED-4DB2-BD59-A6C34878D82A}">
                    <a16:rowId xmlns:a16="http://schemas.microsoft.com/office/drawing/2014/main" xmlns="" val="10000"/>
                  </a:ext>
                </a:extLst>
              </a:tr>
              <a:tr h="921426">
                <a:tc>
                  <a:txBody>
                    <a:bodyPr/>
                    <a:lstStyle/>
                    <a:p>
                      <a:r>
                        <a:rPr lang="en-US" b="1" dirty="0">
                          <a:solidFill>
                            <a:schemeClr val="bg2"/>
                          </a:solidFill>
                        </a:rPr>
                        <a:t>The Finding Aids (Instruments)</a:t>
                      </a:r>
                    </a:p>
                  </a:txBody>
                  <a:tcPr>
                    <a:solidFill>
                      <a:schemeClr val="accent4">
                        <a:lumMod val="75000"/>
                      </a:schemeClr>
                    </a:solidFill>
                  </a:tcPr>
                </a:tc>
                <a:tc>
                  <a:txBody>
                    <a:bodyPr/>
                    <a:lstStyle/>
                    <a:p>
                      <a:pPr marL="285750" indent="-285750">
                        <a:buFont typeface="Arial" panose="020B0604020202020204" pitchFamily="34" charset="0"/>
                        <a:buChar char="•"/>
                      </a:pPr>
                      <a:r>
                        <a:rPr lang="en-US" b="1" dirty="0">
                          <a:solidFill>
                            <a:schemeClr val="bg2"/>
                          </a:solidFill>
                        </a:rPr>
                        <a:t>Human Instrument </a:t>
                      </a:r>
                      <a:r>
                        <a:rPr lang="en-US" dirty="0">
                          <a:solidFill>
                            <a:schemeClr val="bg2"/>
                          </a:solidFill>
                        </a:rPr>
                        <a:t>(</a:t>
                      </a:r>
                      <a:r>
                        <a:rPr lang="en-US" dirty="0" err="1">
                          <a:solidFill>
                            <a:schemeClr val="bg2"/>
                          </a:solidFill>
                        </a:rPr>
                        <a:t>Sugiyono</a:t>
                      </a:r>
                      <a:r>
                        <a:rPr lang="en-US" dirty="0">
                          <a:solidFill>
                            <a:schemeClr val="bg2"/>
                          </a:solidFill>
                        </a:rPr>
                        <a:t>, 2017)</a:t>
                      </a:r>
                    </a:p>
                    <a:p>
                      <a:pPr marL="285750" indent="-285750">
                        <a:buFont typeface="Arial" panose="020B0604020202020204" pitchFamily="34" charset="0"/>
                        <a:buChar char="•"/>
                      </a:pPr>
                      <a:r>
                        <a:rPr lang="en-US" b="1" dirty="0">
                          <a:solidFill>
                            <a:schemeClr val="bg2"/>
                          </a:solidFill>
                        </a:rPr>
                        <a:t>Data card</a:t>
                      </a:r>
                      <a:r>
                        <a:rPr lang="en-US" b="1" baseline="0" dirty="0">
                          <a:solidFill>
                            <a:schemeClr val="bg2"/>
                          </a:solidFill>
                        </a:rPr>
                        <a:t>s </a:t>
                      </a:r>
                      <a:r>
                        <a:rPr lang="en-US" baseline="0" dirty="0">
                          <a:solidFill>
                            <a:schemeClr val="bg2"/>
                          </a:solidFill>
                        </a:rPr>
                        <a:t>which </a:t>
                      </a:r>
                      <a:r>
                        <a:rPr lang="en-US" dirty="0">
                          <a:solidFill>
                            <a:schemeClr val="bg2"/>
                          </a:solidFill>
                        </a:rPr>
                        <a:t>adapts to the main research theories (</a:t>
                      </a:r>
                      <a:r>
                        <a:rPr lang="en-US" dirty="0" err="1">
                          <a:solidFill>
                            <a:schemeClr val="bg2"/>
                          </a:solidFill>
                        </a:rPr>
                        <a:t>Masruchin</a:t>
                      </a:r>
                      <a:r>
                        <a:rPr lang="en-US" dirty="0">
                          <a:solidFill>
                            <a:schemeClr val="bg2"/>
                          </a:solidFill>
                        </a:rPr>
                        <a:t>, 2017; Grice, 1989; Berger, 1976; </a:t>
                      </a:r>
                      <a:r>
                        <a:rPr lang="en-US" dirty="0" err="1">
                          <a:solidFill>
                            <a:schemeClr val="bg2"/>
                          </a:solidFill>
                        </a:rPr>
                        <a:t>Hymes</a:t>
                      </a:r>
                      <a:r>
                        <a:rPr lang="en-US" dirty="0">
                          <a:solidFill>
                            <a:schemeClr val="bg2"/>
                          </a:solidFill>
                        </a:rPr>
                        <a:t>, 1972)</a:t>
                      </a:r>
                      <a:endParaRPr lang="id-ID" dirty="0">
                        <a:solidFill>
                          <a:schemeClr val="bg2"/>
                        </a:solidFill>
                      </a:endParaRPr>
                    </a:p>
                  </a:txBody>
                  <a:tcPr>
                    <a:solidFill>
                      <a:schemeClr val="accent4">
                        <a:lumMod val="75000"/>
                      </a:schemeClr>
                    </a:solidFill>
                  </a:tcPr>
                </a:tc>
                <a:extLst>
                  <a:ext uri="{0D108BD9-81ED-4DB2-BD59-A6C34878D82A}">
                    <a16:rowId xmlns:a16="http://schemas.microsoft.com/office/drawing/2014/main" xmlns="" val="10001"/>
                  </a:ext>
                </a:extLst>
              </a:tr>
              <a:tr h="11340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2"/>
                          </a:solidFill>
                        </a:rPr>
                        <a:t>The </a:t>
                      </a:r>
                      <a:r>
                        <a:rPr lang="id-ID" b="1" dirty="0">
                          <a:solidFill>
                            <a:schemeClr val="bg2"/>
                          </a:solidFill>
                        </a:rPr>
                        <a:t>Technique</a:t>
                      </a:r>
                      <a:r>
                        <a:rPr lang="en-US" b="1" dirty="0">
                          <a:solidFill>
                            <a:schemeClr val="bg2"/>
                          </a:solidFill>
                        </a:rPr>
                        <a:t> of</a:t>
                      </a:r>
                      <a:r>
                        <a:rPr lang="en-US" b="1" baseline="0" dirty="0">
                          <a:solidFill>
                            <a:schemeClr val="bg2"/>
                          </a:solidFill>
                        </a:rPr>
                        <a:t> </a:t>
                      </a:r>
                      <a:r>
                        <a:rPr lang="id-ID" b="1" dirty="0">
                          <a:solidFill>
                            <a:schemeClr val="bg2"/>
                          </a:solidFill>
                        </a:rPr>
                        <a:t>Data Collection</a:t>
                      </a:r>
                    </a:p>
                  </a:txBody>
                  <a:tcPr>
                    <a:solidFill>
                      <a:schemeClr val="accent4">
                        <a:lumMod val="75000"/>
                      </a:schemeClr>
                    </a:solidFill>
                  </a:tcPr>
                </a:tc>
                <a:tc>
                  <a:txBody>
                    <a:bodyPr/>
                    <a:lstStyle/>
                    <a:p>
                      <a:pPr marL="285750" indent="-285750">
                        <a:buFont typeface="Arial" panose="020B0604020202020204" pitchFamily="34" charset="0"/>
                        <a:buChar char="•"/>
                      </a:pPr>
                      <a:r>
                        <a:rPr lang="id-ID" b="1" dirty="0">
                          <a:solidFill>
                            <a:schemeClr val="bg2"/>
                          </a:solidFill>
                        </a:rPr>
                        <a:t>The </a:t>
                      </a:r>
                      <a:r>
                        <a:rPr lang="en-US" b="1" dirty="0">
                          <a:solidFill>
                            <a:schemeClr val="bg2"/>
                          </a:solidFill>
                        </a:rPr>
                        <a:t>T</a:t>
                      </a:r>
                      <a:r>
                        <a:rPr lang="id-ID" b="1" dirty="0">
                          <a:solidFill>
                            <a:schemeClr val="bg2"/>
                          </a:solidFill>
                        </a:rPr>
                        <a:t>riangulation </a:t>
                      </a:r>
                      <a:r>
                        <a:rPr lang="en-US" b="1" dirty="0">
                          <a:solidFill>
                            <a:schemeClr val="bg2"/>
                          </a:solidFill>
                        </a:rPr>
                        <a:t>M</a:t>
                      </a:r>
                      <a:r>
                        <a:rPr lang="id-ID" b="1" dirty="0">
                          <a:solidFill>
                            <a:schemeClr val="bg2"/>
                          </a:solidFill>
                        </a:rPr>
                        <a:t>ethod </a:t>
                      </a:r>
                      <a:r>
                        <a:rPr lang="id-ID" dirty="0">
                          <a:solidFill>
                            <a:schemeClr val="bg2"/>
                          </a:solidFill>
                        </a:rPr>
                        <a:t>(Moleong and Sutopo in Nugrahani, 2014)</a:t>
                      </a:r>
                      <a:endParaRPr lang="en-US" dirty="0">
                        <a:solidFill>
                          <a:schemeClr val="bg2"/>
                        </a:solidFill>
                      </a:endParaRPr>
                    </a:p>
                    <a:p>
                      <a:pPr marL="285750" indent="-285750">
                        <a:buFont typeface="Arial" panose="020B0604020202020204" pitchFamily="34" charset="0"/>
                        <a:buChar char="•"/>
                      </a:pPr>
                      <a:r>
                        <a:rPr lang="id-ID" b="1" dirty="0">
                          <a:solidFill>
                            <a:schemeClr val="bg2"/>
                          </a:solidFill>
                        </a:rPr>
                        <a:t>Participatory </a:t>
                      </a:r>
                      <a:r>
                        <a:rPr lang="en-US" b="1" dirty="0">
                          <a:solidFill>
                            <a:schemeClr val="bg2"/>
                          </a:solidFill>
                        </a:rPr>
                        <a:t>O</a:t>
                      </a:r>
                      <a:r>
                        <a:rPr lang="id-ID" b="1" dirty="0">
                          <a:solidFill>
                            <a:schemeClr val="bg2"/>
                          </a:solidFill>
                        </a:rPr>
                        <a:t>bservation </a:t>
                      </a:r>
                      <a:r>
                        <a:rPr lang="id-ID" dirty="0">
                          <a:solidFill>
                            <a:schemeClr val="bg2"/>
                          </a:solidFill>
                        </a:rPr>
                        <a:t>(Bungin in Rahardjo, 2011)</a:t>
                      </a:r>
                      <a:endParaRPr lang="en-US" dirty="0">
                        <a:solidFill>
                          <a:schemeClr val="bg2"/>
                        </a:solidFill>
                      </a:endParaRPr>
                    </a:p>
                    <a:p>
                      <a:pPr marL="285750" indent="-285750">
                        <a:buFont typeface="Arial" panose="020B0604020202020204" pitchFamily="34" charset="0"/>
                        <a:buChar char="•"/>
                      </a:pPr>
                      <a:r>
                        <a:rPr lang="id-ID" b="1" dirty="0">
                          <a:solidFill>
                            <a:schemeClr val="bg2"/>
                          </a:solidFill>
                        </a:rPr>
                        <a:t>Documentation</a:t>
                      </a:r>
                      <a:r>
                        <a:rPr lang="id-ID" dirty="0">
                          <a:solidFill>
                            <a:schemeClr val="bg2"/>
                          </a:solidFill>
                        </a:rPr>
                        <a:t> (Rahardjo, 2011)</a:t>
                      </a:r>
                    </a:p>
                  </a:txBody>
                  <a:tcPr>
                    <a:solidFill>
                      <a:schemeClr val="accent4">
                        <a:lumMod val="75000"/>
                      </a:schemeClr>
                    </a:solidFill>
                  </a:tcPr>
                </a:tc>
                <a:extLst>
                  <a:ext uri="{0D108BD9-81ED-4DB2-BD59-A6C34878D82A}">
                    <a16:rowId xmlns:a16="http://schemas.microsoft.com/office/drawing/2014/main" xmlns="" val="10002"/>
                  </a:ext>
                </a:extLst>
              </a:tr>
              <a:tr h="11340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bg2"/>
                          </a:solidFill>
                        </a:rPr>
                        <a:t>The Technique of</a:t>
                      </a:r>
                      <a:r>
                        <a:rPr lang="en-US" b="1" baseline="0" dirty="0">
                          <a:solidFill>
                            <a:schemeClr val="bg2"/>
                          </a:solidFill>
                        </a:rPr>
                        <a:t> </a:t>
                      </a:r>
                      <a:r>
                        <a:rPr lang="en-US" b="1" dirty="0">
                          <a:solidFill>
                            <a:schemeClr val="bg2"/>
                          </a:solidFill>
                        </a:rPr>
                        <a:t>Data Analysis </a:t>
                      </a:r>
                    </a:p>
                  </a:txBody>
                  <a:tcPr>
                    <a:solidFill>
                      <a:schemeClr val="accent4">
                        <a:lumMod val="75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2"/>
                          </a:solidFill>
                        </a:rPr>
                        <a:t>Identification of data by observing the comic</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2"/>
                          </a:solidFill>
                        </a:rPr>
                        <a:t>Documenting and archiving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2"/>
                          </a:solidFill>
                        </a:rPr>
                        <a:t>Classify</a:t>
                      </a:r>
                      <a:r>
                        <a:rPr lang="en-US" baseline="0" dirty="0">
                          <a:solidFill>
                            <a:schemeClr val="bg2"/>
                          </a:solidFill>
                        </a:rPr>
                        <a:t> all </a:t>
                      </a:r>
                      <a:r>
                        <a:rPr lang="en-US" dirty="0">
                          <a:solidFill>
                            <a:schemeClr val="bg2"/>
                          </a:solidFill>
                        </a:rPr>
                        <a:t>findings using data cards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2"/>
                          </a:solidFill>
                        </a:rPr>
                        <a:t>Analyze the</a:t>
                      </a:r>
                      <a:r>
                        <a:rPr lang="en-US" baseline="0" dirty="0">
                          <a:solidFill>
                            <a:schemeClr val="bg2"/>
                          </a:solidFill>
                        </a:rPr>
                        <a:t> data </a:t>
                      </a:r>
                      <a:r>
                        <a:rPr lang="en-US" dirty="0">
                          <a:solidFill>
                            <a:schemeClr val="bg2"/>
                          </a:solidFill>
                        </a:rPr>
                        <a:t>using key theory</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2"/>
                          </a:solidFill>
                        </a:rPr>
                        <a:t>Describe the results and conclusions</a:t>
                      </a:r>
                      <a:endParaRPr lang="id-ID" dirty="0">
                        <a:solidFill>
                          <a:schemeClr val="bg2"/>
                        </a:solidFill>
                      </a:endParaRPr>
                    </a:p>
                  </a:txBody>
                  <a:tcPr>
                    <a:solidFill>
                      <a:schemeClr val="accent4">
                        <a:lumMod val="75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91598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750" y="809188"/>
            <a:ext cx="10515600" cy="573088"/>
          </a:xfrm>
        </p:spPr>
        <p:txBody>
          <a:bodyPr>
            <a:normAutofit fontScale="90000"/>
          </a:bodyPr>
          <a:lstStyle/>
          <a:p>
            <a:r>
              <a:rPr lang="en-US" b="1" dirty="0">
                <a:solidFill>
                  <a:schemeClr val="bg1"/>
                </a:solidFill>
                <a:latin typeface="+mn-lt"/>
              </a:rPr>
              <a:t>FINDING AND DISCUSSION</a:t>
            </a:r>
          </a:p>
        </p:txBody>
      </p:sp>
      <p:sp>
        <p:nvSpPr>
          <p:cNvPr id="5" name="Content Placeholder 4"/>
          <p:cNvSpPr>
            <a:spLocks noGrp="1"/>
          </p:cNvSpPr>
          <p:nvPr>
            <p:ph idx="1"/>
          </p:nvPr>
        </p:nvSpPr>
        <p:spPr>
          <a:xfrm>
            <a:off x="5352968" y="1646926"/>
            <a:ext cx="6483853" cy="4351338"/>
          </a:xfrm>
        </p:spPr>
        <p:txBody>
          <a:bodyPr>
            <a:normAutofit/>
          </a:bodyPr>
          <a:lstStyle/>
          <a:p>
            <a:pPr marL="0" indent="0">
              <a:buNone/>
            </a:pPr>
            <a:r>
              <a:rPr lang="en-US" sz="2000" i="1" dirty="0">
                <a:solidFill>
                  <a:schemeClr val="bg1"/>
                </a:solidFill>
              </a:rPr>
              <a:t>Analysis of the 10</a:t>
            </a:r>
            <a:r>
              <a:rPr lang="en-US" sz="2000" i="1" baseline="30000" dirty="0">
                <a:solidFill>
                  <a:schemeClr val="bg1"/>
                </a:solidFill>
              </a:rPr>
              <a:t>th</a:t>
            </a:r>
            <a:r>
              <a:rPr lang="en-US" sz="2000" i="1" dirty="0">
                <a:solidFill>
                  <a:schemeClr val="bg1"/>
                </a:solidFill>
              </a:rPr>
              <a:t> datum of sarcasm.</a:t>
            </a:r>
          </a:p>
          <a:p>
            <a:pPr marL="0" indent="0" algn="just">
              <a:buNone/>
            </a:pPr>
            <a:endParaRPr lang="en-US" sz="2000" dirty="0">
              <a:solidFill>
                <a:schemeClr val="bg1"/>
              </a:solidFill>
            </a:endParaRPr>
          </a:p>
          <a:p>
            <a:pPr marL="0" indent="0" algn="just">
              <a:buNone/>
            </a:pPr>
            <a:endParaRPr lang="en-US" sz="2000" dirty="0">
              <a:solidFill>
                <a:schemeClr val="bg1"/>
              </a:solidFill>
            </a:endParaRPr>
          </a:p>
          <a:p>
            <a:pPr marL="0" indent="0" algn="just">
              <a:buNone/>
            </a:pPr>
            <a:r>
              <a:rPr lang="en-US" sz="1600" dirty="0" smtClean="0">
                <a:solidFill>
                  <a:schemeClr val="bg1"/>
                </a:solidFill>
              </a:rPr>
              <a:t>The </a:t>
            </a:r>
            <a:r>
              <a:rPr lang="en-US" sz="1600" dirty="0" err="1">
                <a:solidFill>
                  <a:schemeClr val="bg1"/>
                </a:solidFill>
              </a:rPr>
              <a:t>locutor's</a:t>
            </a:r>
            <a:r>
              <a:rPr lang="en-US" sz="1600" dirty="0">
                <a:solidFill>
                  <a:schemeClr val="bg1"/>
                </a:solidFill>
              </a:rPr>
              <a:t> utterance (Captain Haddock) consists sarcasm to let out </a:t>
            </a:r>
            <a:r>
              <a:rPr lang="en-US" sz="1600" dirty="0" smtClean="0">
                <a:solidFill>
                  <a:schemeClr val="bg1"/>
                </a:solidFill>
              </a:rPr>
              <a:t>his </a:t>
            </a:r>
            <a:r>
              <a:rPr lang="en-US" sz="1600" dirty="0">
                <a:solidFill>
                  <a:schemeClr val="bg1"/>
                </a:solidFill>
              </a:rPr>
              <a:t>frustration and anger. This is proven by the expression sarcasm which has been impolitely </a:t>
            </a:r>
            <a:r>
              <a:rPr lang="en-US" sz="1600" dirty="0" smtClean="0">
                <a:solidFill>
                  <a:schemeClr val="bg1"/>
                </a:solidFill>
              </a:rPr>
              <a:t>conveyed</a:t>
            </a:r>
            <a:r>
              <a:rPr lang="en-US" sz="1600" dirty="0">
                <a:solidFill>
                  <a:schemeClr val="bg1"/>
                </a:solidFill>
              </a:rPr>
              <a:t>, </a:t>
            </a:r>
            <a:r>
              <a:rPr lang="en-US" sz="1600" i="1" dirty="0">
                <a:solidFill>
                  <a:schemeClr val="bg1"/>
                </a:solidFill>
              </a:rPr>
              <a:t>"Billions of bilious blue </a:t>
            </a:r>
            <a:r>
              <a:rPr lang="en-US" sz="1600" i="1" dirty="0" err="1">
                <a:solidFill>
                  <a:schemeClr val="bg1"/>
                </a:solidFill>
              </a:rPr>
              <a:t>blis</a:t>
            </a:r>
            <a:r>
              <a:rPr lang="en-US" sz="1600" i="1" dirty="0">
                <a:solidFill>
                  <a:schemeClr val="bg1"/>
                </a:solidFill>
              </a:rPr>
              <a:t> tearing barnacles</a:t>
            </a:r>
            <a:r>
              <a:rPr lang="en-US" sz="1600" i="1" dirty="0" smtClean="0">
                <a:solidFill>
                  <a:schemeClr val="bg1"/>
                </a:solidFill>
              </a:rPr>
              <a:t>!"</a:t>
            </a:r>
            <a:endParaRPr lang="en-US" sz="1600" i="1" dirty="0">
              <a:solidFill>
                <a:schemeClr val="bg1"/>
              </a:solidFill>
            </a:endParaRPr>
          </a:p>
        </p:txBody>
      </p:sp>
      <p:grpSp>
        <p:nvGrpSpPr>
          <p:cNvPr id="8" name="Group 7"/>
          <p:cNvGrpSpPr/>
          <p:nvPr/>
        </p:nvGrpSpPr>
        <p:grpSpPr>
          <a:xfrm>
            <a:off x="5266936" y="3822595"/>
            <a:ext cx="6655915" cy="1988643"/>
            <a:chOff x="2885506" y="3281449"/>
            <a:chExt cx="8695371" cy="1962062"/>
          </a:xfrm>
        </p:grpSpPr>
        <p:pic>
          <p:nvPicPr>
            <p:cNvPr id="6" name="Picture 5"/>
            <p:cNvPicPr>
              <a:picLocks noChangeAspect="1"/>
            </p:cNvPicPr>
            <p:nvPr/>
          </p:nvPicPr>
          <p:blipFill rotWithShape="1">
            <a:blip r:embed="rId2"/>
            <a:srcRect l="17949" t="23714" r="19082" b="39082"/>
            <a:stretch/>
          </p:blipFill>
          <p:spPr>
            <a:xfrm>
              <a:off x="2885506" y="3281450"/>
              <a:ext cx="5903751" cy="1962061"/>
            </a:xfrm>
            <a:prstGeom prst="rect">
              <a:avLst/>
            </a:prstGeom>
          </p:spPr>
        </p:pic>
        <p:pic>
          <p:nvPicPr>
            <p:cNvPr id="7" name="Picture 6"/>
            <p:cNvPicPr>
              <a:picLocks noChangeAspect="1"/>
            </p:cNvPicPr>
            <p:nvPr/>
          </p:nvPicPr>
          <p:blipFill rotWithShape="1">
            <a:blip r:embed="rId2"/>
            <a:srcRect l="17948" t="62631" r="51439"/>
            <a:stretch/>
          </p:blipFill>
          <p:spPr>
            <a:xfrm>
              <a:off x="8723407" y="3281449"/>
              <a:ext cx="2857470" cy="1962061"/>
            </a:xfrm>
            <a:prstGeom prst="rect">
              <a:avLst/>
            </a:prstGeom>
          </p:spPr>
        </p:pic>
      </p:grpSp>
      <p:sp>
        <p:nvSpPr>
          <p:cNvPr id="12" name="Rectangle 11"/>
          <p:cNvSpPr/>
          <p:nvPr/>
        </p:nvSpPr>
        <p:spPr>
          <a:xfrm>
            <a:off x="479057" y="1589483"/>
            <a:ext cx="4535394" cy="400110"/>
          </a:xfrm>
          <a:prstGeom prst="rect">
            <a:avLst/>
          </a:prstGeom>
        </p:spPr>
        <p:txBody>
          <a:bodyPr wrap="square">
            <a:spAutoFit/>
          </a:bodyPr>
          <a:lstStyle/>
          <a:p>
            <a:r>
              <a:rPr lang="en-US" sz="2000" b="1" dirty="0">
                <a:solidFill>
                  <a:schemeClr val="bg1"/>
                </a:solidFill>
              </a:rPr>
              <a:t>The </a:t>
            </a:r>
            <a:r>
              <a:rPr lang="en-US" sz="2000" b="1" dirty="0" err="1">
                <a:solidFill>
                  <a:schemeClr val="bg1"/>
                </a:solidFill>
              </a:rPr>
              <a:t>Utilisation</a:t>
            </a:r>
            <a:r>
              <a:rPr lang="en-US" sz="2000" b="1" dirty="0">
                <a:solidFill>
                  <a:schemeClr val="bg1"/>
                </a:solidFill>
              </a:rPr>
              <a:t> of Satire Language Style</a:t>
            </a:r>
          </a:p>
        </p:txBody>
      </p:sp>
      <p:pic>
        <p:nvPicPr>
          <p:cNvPr id="32" name="Picture 31"/>
          <p:cNvPicPr>
            <a:picLocks noChangeAspect="1"/>
          </p:cNvPicPr>
          <p:nvPr/>
        </p:nvPicPr>
        <p:blipFill rotWithShape="1">
          <a:blip r:embed="rId3">
            <a:extLst>
              <a:ext uri="{BEBA8EAE-BF5A-486C-A8C5-ECC9F3942E4B}">
                <a14:imgProps xmlns:a14="http://schemas.microsoft.com/office/drawing/2010/main">
                  <a14:imgLayer r:embed="rId4">
                    <a14:imgEffect>
                      <a14:backgroundRemoval t="50667" b="84000" l="54688" r="73313"/>
                    </a14:imgEffect>
                  </a14:imgLayer>
                </a14:imgProps>
              </a:ext>
            </a:extLst>
          </a:blip>
          <a:srcRect l="53641" t="50102" r="25948" b="15588"/>
          <a:stretch/>
        </p:blipFill>
        <p:spPr>
          <a:xfrm>
            <a:off x="1175349" y="2367634"/>
            <a:ext cx="2754971" cy="2604897"/>
          </a:xfrm>
          <a:prstGeom prst="rect">
            <a:avLst/>
          </a:prstGeom>
        </p:spPr>
      </p:pic>
      <p:grpSp>
        <p:nvGrpSpPr>
          <p:cNvPr id="48" name="Group 47"/>
          <p:cNvGrpSpPr/>
          <p:nvPr/>
        </p:nvGrpSpPr>
        <p:grpSpPr>
          <a:xfrm>
            <a:off x="247012" y="1991117"/>
            <a:ext cx="5050115" cy="376736"/>
            <a:chOff x="443014" y="1908764"/>
            <a:chExt cx="5050115" cy="376736"/>
          </a:xfrm>
        </p:grpSpPr>
        <p:grpSp>
          <p:nvGrpSpPr>
            <p:cNvPr id="35" name="Group 34"/>
            <p:cNvGrpSpPr/>
            <p:nvPr/>
          </p:nvGrpSpPr>
          <p:grpSpPr>
            <a:xfrm>
              <a:off x="443014" y="1908764"/>
              <a:ext cx="1248615" cy="369332"/>
              <a:chOff x="776748" y="1982926"/>
              <a:chExt cx="1248615" cy="369332"/>
            </a:xfrm>
          </p:grpSpPr>
          <p:sp>
            <p:nvSpPr>
              <p:cNvPr id="33" name="Rectangle 32"/>
              <p:cNvSpPr/>
              <p:nvPr/>
            </p:nvSpPr>
            <p:spPr>
              <a:xfrm>
                <a:off x="776748" y="2093430"/>
                <a:ext cx="135707" cy="148325"/>
              </a:xfrm>
              <a:prstGeom prst="rect">
                <a:avLst/>
              </a:prstGeom>
              <a:solidFill>
                <a:srgbClr val="D46C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Rectangle 33"/>
              <p:cNvSpPr/>
              <p:nvPr/>
            </p:nvSpPr>
            <p:spPr>
              <a:xfrm>
                <a:off x="894740" y="1982926"/>
                <a:ext cx="1130623" cy="369332"/>
              </a:xfrm>
              <a:prstGeom prst="rect">
                <a:avLst/>
              </a:prstGeom>
            </p:spPr>
            <p:txBody>
              <a:bodyPr wrap="square">
                <a:spAutoFit/>
              </a:bodyPr>
              <a:lstStyle/>
              <a:p>
                <a:r>
                  <a:rPr lang="en-US" dirty="0">
                    <a:solidFill>
                      <a:schemeClr val="bg1"/>
                    </a:solidFill>
                  </a:rPr>
                  <a:t>Innuendo</a:t>
                </a:r>
              </a:p>
            </p:txBody>
          </p:sp>
        </p:grpSp>
        <p:grpSp>
          <p:nvGrpSpPr>
            <p:cNvPr id="36" name="Group 35"/>
            <p:cNvGrpSpPr/>
            <p:nvPr/>
          </p:nvGrpSpPr>
          <p:grpSpPr>
            <a:xfrm>
              <a:off x="1614047" y="1908764"/>
              <a:ext cx="1248615" cy="369332"/>
              <a:chOff x="776748" y="1982926"/>
              <a:chExt cx="1248615" cy="369332"/>
            </a:xfrm>
          </p:grpSpPr>
          <p:sp>
            <p:nvSpPr>
              <p:cNvPr id="37" name="Rectangle 36"/>
              <p:cNvSpPr/>
              <p:nvPr/>
            </p:nvSpPr>
            <p:spPr>
              <a:xfrm>
                <a:off x="776748" y="2093430"/>
                <a:ext cx="135707" cy="148325"/>
              </a:xfrm>
              <a:prstGeom prst="rect">
                <a:avLst/>
              </a:prstGeom>
              <a:solidFill>
                <a:srgbClr val="E9B4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p:cNvSpPr/>
              <p:nvPr/>
            </p:nvSpPr>
            <p:spPr>
              <a:xfrm>
                <a:off x="894740" y="1982926"/>
                <a:ext cx="1130623" cy="369332"/>
              </a:xfrm>
              <a:prstGeom prst="rect">
                <a:avLst/>
              </a:prstGeom>
            </p:spPr>
            <p:txBody>
              <a:bodyPr wrap="square">
                <a:spAutoFit/>
              </a:bodyPr>
              <a:lstStyle/>
              <a:p>
                <a:r>
                  <a:rPr lang="en-US" dirty="0">
                    <a:solidFill>
                      <a:schemeClr val="bg1"/>
                    </a:solidFill>
                  </a:rPr>
                  <a:t>Irony</a:t>
                </a:r>
              </a:p>
            </p:txBody>
          </p:sp>
        </p:grpSp>
        <p:grpSp>
          <p:nvGrpSpPr>
            <p:cNvPr id="39" name="Group 38"/>
            <p:cNvGrpSpPr/>
            <p:nvPr/>
          </p:nvGrpSpPr>
          <p:grpSpPr>
            <a:xfrm>
              <a:off x="2402760" y="1910070"/>
              <a:ext cx="1248615" cy="369332"/>
              <a:chOff x="776748" y="1982926"/>
              <a:chExt cx="1248615" cy="369332"/>
            </a:xfrm>
          </p:grpSpPr>
          <p:sp>
            <p:nvSpPr>
              <p:cNvPr id="40" name="Rectangle 39"/>
              <p:cNvSpPr/>
              <p:nvPr/>
            </p:nvSpPr>
            <p:spPr>
              <a:xfrm>
                <a:off x="776748" y="2093430"/>
                <a:ext cx="135707" cy="148325"/>
              </a:xfrm>
              <a:prstGeom prst="rect">
                <a:avLst/>
              </a:prstGeom>
              <a:solidFill>
                <a:srgbClr val="649B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Rectangle 40"/>
              <p:cNvSpPr/>
              <p:nvPr/>
            </p:nvSpPr>
            <p:spPr>
              <a:xfrm>
                <a:off x="894740" y="1982926"/>
                <a:ext cx="1130623" cy="369332"/>
              </a:xfrm>
              <a:prstGeom prst="rect">
                <a:avLst/>
              </a:prstGeom>
            </p:spPr>
            <p:txBody>
              <a:bodyPr wrap="square">
                <a:spAutoFit/>
              </a:bodyPr>
              <a:lstStyle/>
              <a:p>
                <a:r>
                  <a:rPr lang="en-US" dirty="0">
                    <a:solidFill>
                      <a:schemeClr val="bg1"/>
                    </a:solidFill>
                  </a:rPr>
                  <a:t>Sarcasm</a:t>
                </a:r>
              </a:p>
            </p:txBody>
          </p:sp>
        </p:grpSp>
        <p:grpSp>
          <p:nvGrpSpPr>
            <p:cNvPr id="42" name="Group 41"/>
            <p:cNvGrpSpPr/>
            <p:nvPr/>
          </p:nvGrpSpPr>
          <p:grpSpPr>
            <a:xfrm>
              <a:off x="3450733" y="1913119"/>
              <a:ext cx="1248615" cy="369332"/>
              <a:chOff x="776748" y="1982926"/>
              <a:chExt cx="1248615" cy="369332"/>
            </a:xfrm>
          </p:grpSpPr>
          <p:sp>
            <p:nvSpPr>
              <p:cNvPr id="43" name="Rectangle 42"/>
              <p:cNvSpPr/>
              <p:nvPr/>
            </p:nvSpPr>
            <p:spPr>
              <a:xfrm>
                <a:off x="776748" y="2093430"/>
                <a:ext cx="135707" cy="148325"/>
              </a:xfrm>
              <a:prstGeom prst="rect">
                <a:avLst/>
              </a:prstGeom>
              <a:solidFill>
                <a:srgbClr val="8D40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Rectangle 43"/>
              <p:cNvSpPr/>
              <p:nvPr/>
            </p:nvSpPr>
            <p:spPr>
              <a:xfrm>
                <a:off x="894740" y="1982926"/>
                <a:ext cx="1130623" cy="369332"/>
              </a:xfrm>
              <a:prstGeom prst="rect">
                <a:avLst/>
              </a:prstGeom>
            </p:spPr>
            <p:txBody>
              <a:bodyPr wrap="square">
                <a:spAutoFit/>
              </a:bodyPr>
              <a:lstStyle/>
              <a:p>
                <a:r>
                  <a:rPr lang="en-US" dirty="0">
                    <a:solidFill>
                      <a:schemeClr val="bg1"/>
                    </a:solidFill>
                  </a:rPr>
                  <a:t>Satire</a:t>
                </a:r>
              </a:p>
            </p:txBody>
          </p:sp>
        </p:grpSp>
        <p:grpSp>
          <p:nvGrpSpPr>
            <p:cNvPr id="45" name="Group 44"/>
            <p:cNvGrpSpPr/>
            <p:nvPr/>
          </p:nvGrpSpPr>
          <p:grpSpPr>
            <a:xfrm>
              <a:off x="4244514" y="1916168"/>
              <a:ext cx="1248615" cy="369332"/>
              <a:chOff x="776748" y="1982926"/>
              <a:chExt cx="1248615" cy="369332"/>
            </a:xfrm>
          </p:grpSpPr>
          <p:sp>
            <p:nvSpPr>
              <p:cNvPr id="46" name="Rectangle 45"/>
              <p:cNvSpPr/>
              <p:nvPr/>
            </p:nvSpPr>
            <p:spPr>
              <a:xfrm>
                <a:off x="776748" y="2093430"/>
                <a:ext cx="135707" cy="148325"/>
              </a:xfrm>
              <a:prstGeom prst="rect">
                <a:avLst/>
              </a:prstGeom>
              <a:solidFill>
                <a:srgbClr val="896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Rectangle 46"/>
              <p:cNvSpPr/>
              <p:nvPr/>
            </p:nvSpPr>
            <p:spPr>
              <a:xfrm>
                <a:off x="894740" y="1982926"/>
                <a:ext cx="1130623" cy="369332"/>
              </a:xfrm>
              <a:prstGeom prst="rect">
                <a:avLst/>
              </a:prstGeom>
            </p:spPr>
            <p:txBody>
              <a:bodyPr wrap="square">
                <a:spAutoFit/>
              </a:bodyPr>
              <a:lstStyle/>
              <a:p>
                <a:r>
                  <a:rPr lang="en-US" dirty="0">
                    <a:solidFill>
                      <a:schemeClr val="bg1"/>
                    </a:solidFill>
                  </a:rPr>
                  <a:t>Cynicism</a:t>
                </a:r>
              </a:p>
            </p:txBody>
          </p:sp>
        </p:grpSp>
      </p:grpSp>
      <p:sp>
        <p:nvSpPr>
          <p:cNvPr id="51" name="Rectangle 50"/>
          <p:cNvSpPr/>
          <p:nvPr/>
        </p:nvSpPr>
        <p:spPr>
          <a:xfrm>
            <a:off x="1327182" y="5013405"/>
            <a:ext cx="2371162" cy="369332"/>
          </a:xfrm>
          <a:prstGeom prst="rect">
            <a:avLst/>
          </a:prstGeom>
        </p:spPr>
        <p:txBody>
          <a:bodyPr wrap="none">
            <a:spAutoFit/>
          </a:bodyPr>
          <a:lstStyle/>
          <a:p>
            <a:r>
              <a:rPr lang="id-ID" dirty="0">
                <a:solidFill>
                  <a:schemeClr val="bg1"/>
                </a:solidFill>
              </a:rPr>
              <a:t>The number of finding</a:t>
            </a:r>
            <a:r>
              <a:rPr lang="en-US" dirty="0">
                <a:solidFill>
                  <a:schemeClr val="bg1"/>
                </a:solidFill>
              </a:rPr>
              <a:t>s</a:t>
            </a:r>
            <a:endParaRPr lang="id-ID" dirty="0">
              <a:solidFill>
                <a:schemeClr val="bg1"/>
              </a:solidFill>
            </a:endParaRPr>
          </a:p>
        </p:txBody>
      </p:sp>
      <p:grpSp>
        <p:nvGrpSpPr>
          <p:cNvPr id="75" name="Group 74"/>
          <p:cNvGrpSpPr/>
          <p:nvPr/>
        </p:nvGrpSpPr>
        <p:grpSpPr>
          <a:xfrm>
            <a:off x="88651" y="5423611"/>
            <a:ext cx="4928366" cy="904918"/>
            <a:chOff x="-29898" y="5428646"/>
            <a:chExt cx="4928366" cy="904918"/>
          </a:xfrm>
        </p:grpSpPr>
        <p:grpSp>
          <p:nvGrpSpPr>
            <p:cNvPr id="54" name="Group 53"/>
            <p:cNvGrpSpPr/>
            <p:nvPr/>
          </p:nvGrpSpPr>
          <p:grpSpPr>
            <a:xfrm>
              <a:off x="1028532" y="5435359"/>
              <a:ext cx="958404" cy="898205"/>
              <a:chOff x="296172" y="5270090"/>
              <a:chExt cx="958404" cy="898205"/>
            </a:xfrm>
          </p:grpSpPr>
          <p:sp>
            <p:nvSpPr>
              <p:cNvPr id="52" name="Oval 51"/>
              <p:cNvSpPr/>
              <p:nvPr/>
            </p:nvSpPr>
            <p:spPr>
              <a:xfrm>
                <a:off x="453796" y="5270090"/>
                <a:ext cx="617920" cy="5604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44</a:t>
                </a:r>
                <a:endParaRPr lang="id-ID" dirty="0"/>
              </a:p>
            </p:txBody>
          </p:sp>
          <p:sp>
            <p:nvSpPr>
              <p:cNvPr id="53" name="Rectangle 52"/>
              <p:cNvSpPr/>
              <p:nvPr/>
            </p:nvSpPr>
            <p:spPr>
              <a:xfrm>
                <a:off x="296172" y="5798963"/>
                <a:ext cx="958404" cy="369332"/>
              </a:xfrm>
              <a:prstGeom prst="rect">
                <a:avLst/>
              </a:prstGeom>
            </p:spPr>
            <p:txBody>
              <a:bodyPr wrap="none">
                <a:spAutoFit/>
              </a:bodyPr>
              <a:lstStyle/>
              <a:p>
                <a:r>
                  <a:rPr lang="en-US" dirty="0">
                    <a:solidFill>
                      <a:schemeClr val="bg1"/>
                    </a:solidFill>
                  </a:rPr>
                  <a:t>Sarcasm</a:t>
                </a:r>
                <a:endParaRPr lang="id-ID" dirty="0">
                  <a:solidFill>
                    <a:schemeClr val="bg1"/>
                  </a:solidFill>
                </a:endParaRPr>
              </a:p>
            </p:txBody>
          </p:sp>
        </p:grpSp>
        <p:grpSp>
          <p:nvGrpSpPr>
            <p:cNvPr id="58" name="Group 57"/>
            <p:cNvGrpSpPr/>
            <p:nvPr/>
          </p:nvGrpSpPr>
          <p:grpSpPr>
            <a:xfrm>
              <a:off x="-29898" y="5428646"/>
              <a:ext cx="1088760" cy="889550"/>
              <a:chOff x="1431936" y="5398129"/>
              <a:chExt cx="1088760" cy="889550"/>
            </a:xfrm>
          </p:grpSpPr>
          <p:sp>
            <p:nvSpPr>
              <p:cNvPr id="56" name="Oval 55"/>
              <p:cNvSpPr/>
              <p:nvPr/>
            </p:nvSpPr>
            <p:spPr>
              <a:xfrm>
                <a:off x="1667356" y="5398129"/>
                <a:ext cx="617920" cy="5604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endParaRPr lang="id-ID" dirty="0"/>
              </a:p>
            </p:txBody>
          </p:sp>
          <p:sp>
            <p:nvSpPr>
              <p:cNvPr id="57" name="Rectangle 56"/>
              <p:cNvSpPr/>
              <p:nvPr/>
            </p:nvSpPr>
            <p:spPr>
              <a:xfrm>
                <a:off x="1431936" y="5918347"/>
                <a:ext cx="1088760" cy="369332"/>
              </a:xfrm>
              <a:prstGeom prst="rect">
                <a:avLst/>
              </a:prstGeom>
            </p:spPr>
            <p:txBody>
              <a:bodyPr wrap="none">
                <a:spAutoFit/>
              </a:bodyPr>
              <a:lstStyle/>
              <a:p>
                <a:r>
                  <a:rPr lang="en-US" dirty="0">
                    <a:solidFill>
                      <a:schemeClr val="bg1"/>
                    </a:solidFill>
                  </a:rPr>
                  <a:t>Innuendo</a:t>
                </a:r>
                <a:endParaRPr lang="id-ID" dirty="0">
                  <a:solidFill>
                    <a:schemeClr val="bg1"/>
                  </a:solidFill>
                </a:endParaRPr>
              </a:p>
            </p:txBody>
          </p:sp>
        </p:grpSp>
        <p:grpSp>
          <p:nvGrpSpPr>
            <p:cNvPr id="62" name="Group 61"/>
            <p:cNvGrpSpPr/>
            <p:nvPr/>
          </p:nvGrpSpPr>
          <p:grpSpPr>
            <a:xfrm>
              <a:off x="2147949" y="5435359"/>
              <a:ext cx="662361" cy="878540"/>
              <a:chOff x="2120630" y="5393247"/>
              <a:chExt cx="662361" cy="878540"/>
            </a:xfrm>
          </p:grpSpPr>
          <p:sp>
            <p:nvSpPr>
              <p:cNvPr id="60" name="Oval 59"/>
              <p:cNvSpPr/>
              <p:nvPr/>
            </p:nvSpPr>
            <p:spPr>
              <a:xfrm>
                <a:off x="2142851" y="5393247"/>
                <a:ext cx="617920" cy="5604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endParaRPr lang="id-ID" dirty="0"/>
              </a:p>
            </p:txBody>
          </p:sp>
          <p:sp>
            <p:nvSpPr>
              <p:cNvPr id="61" name="Rectangle 60"/>
              <p:cNvSpPr/>
              <p:nvPr/>
            </p:nvSpPr>
            <p:spPr>
              <a:xfrm>
                <a:off x="2120630" y="5902455"/>
                <a:ext cx="662361" cy="369332"/>
              </a:xfrm>
              <a:prstGeom prst="rect">
                <a:avLst/>
              </a:prstGeom>
            </p:spPr>
            <p:txBody>
              <a:bodyPr wrap="none">
                <a:spAutoFit/>
              </a:bodyPr>
              <a:lstStyle/>
              <a:p>
                <a:r>
                  <a:rPr lang="en-US" dirty="0">
                    <a:solidFill>
                      <a:schemeClr val="bg1"/>
                    </a:solidFill>
                  </a:rPr>
                  <a:t>Irony</a:t>
                </a:r>
                <a:endParaRPr lang="id-ID" dirty="0">
                  <a:solidFill>
                    <a:schemeClr val="bg1"/>
                  </a:solidFill>
                </a:endParaRPr>
              </a:p>
            </p:txBody>
          </p:sp>
        </p:grpSp>
        <p:grpSp>
          <p:nvGrpSpPr>
            <p:cNvPr id="71" name="Group 70"/>
            <p:cNvGrpSpPr/>
            <p:nvPr/>
          </p:nvGrpSpPr>
          <p:grpSpPr>
            <a:xfrm>
              <a:off x="3011547" y="5442860"/>
              <a:ext cx="1011815" cy="871039"/>
              <a:chOff x="3284520" y="5385746"/>
              <a:chExt cx="1011815" cy="871039"/>
            </a:xfrm>
          </p:grpSpPr>
          <p:sp>
            <p:nvSpPr>
              <p:cNvPr id="64" name="Oval 63"/>
              <p:cNvSpPr/>
              <p:nvPr/>
            </p:nvSpPr>
            <p:spPr>
              <a:xfrm>
                <a:off x="3479199" y="5385746"/>
                <a:ext cx="617920" cy="5604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a:t>
                </a:r>
                <a:endParaRPr lang="id-ID" dirty="0"/>
              </a:p>
            </p:txBody>
          </p:sp>
          <p:sp>
            <p:nvSpPr>
              <p:cNvPr id="65" name="Rectangle 64"/>
              <p:cNvSpPr/>
              <p:nvPr/>
            </p:nvSpPr>
            <p:spPr>
              <a:xfrm>
                <a:off x="3284520" y="5887453"/>
                <a:ext cx="1011815" cy="369332"/>
              </a:xfrm>
              <a:prstGeom prst="rect">
                <a:avLst/>
              </a:prstGeom>
            </p:spPr>
            <p:txBody>
              <a:bodyPr wrap="none">
                <a:spAutoFit/>
              </a:bodyPr>
              <a:lstStyle/>
              <a:p>
                <a:r>
                  <a:rPr lang="en-US" dirty="0">
                    <a:solidFill>
                      <a:schemeClr val="bg1"/>
                    </a:solidFill>
                  </a:rPr>
                  <a:t>Cynicism</a:t>
                </a:r>
                <a:endParaRPr lang="id-ID" dirty="0">
                  <a:solidFill>
                    <a:schemeClr val="bg1"/>
                  </a:solidFill>
                </a:endParaRPr>
              </a:p>
            </p:txBody>
          </p:sp>
        </p:grpSp>
        <p:grpSp>
          <p:nvGrpSpPr>
            <p:cNvPr id="70" name="Group 69"/>
            <p:cNvGrpSpPr/>
            <p:nvPr/>
          </p:nvGrpSpPr>
          <p:grpSpPr>
            <a:xfrm>
              <a:off x="4177117" y="5440979"/>
              <a:ext cx="721351" cy="892585"/>
              <a:chOff x="3957978" y="5361607"/>
              <a:chExt cx="721351" cy="892585"/>
            </a:xfrm>
          </p:grpSpPr>
          <p:sp>
            <p:nvSpPr>
              <p:cNvPr id="68" name="Oval 67"/>
              <p:cNvSpPr/>
              <p:nvPr/>
            </p:nvSpPr>
            <p:spPr>
              <a:xfrm>
                <a:off x="4028464" y="5361607"/>
                <a:ext cx="617920" cy="5604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a:t>
                </a:r>
                <a:endParaRPr lang="id-ID" dirty="0"/>
              </a:p>
            </p:txBody>
          </p:sp>
          <p:sp>
            <p:nvSpPr>
              <p:cNvPr id="69" name="Rectangle 68"/>
              <p:cNvSpPr/>
              <p:nvPr/>
            </p:nvSpPr>
            <p:spPr>
              <a:xfrm>
                <a:off x="3957978" y="5884860"/>
                <a:ext cx="721351" cy="369332"/>
              </a:xfrm>
              <a:prstGeom prst="rect">
                <a:avLst/>
              </a:prstGeom>
            </p:spPr>
            <p:txBody>
              <a:bodyPr wrap="none">
                <a:spAutoFit/>
              </a:bodyPr>
              <a:lstStyle/>
              <a:p>
                <a:r>
                  <a:rPr lang="en-US" dirty="0">
                    <a:solidFill>
                      <a:schemeClr val="bg1"/>
                    </a:solidFill>
                  </a:rPr>
                  <a:t>Satire</a:t>
                </a:r>
                <a:endParaRPr lang="id-ID" dirty="0">
                  <a:solidFill>
                    <a:schemeClr val="bg1"/>
                  </a:solidFill>
                </a:endParaRPr>
              </a:p>
            </p:txBody>
          </p:sp>
        </p:grpSp>
      </p:grpSp>
      <p:grpSp>
        <p:nvGrpSpPr>
          <p:cNvPr id="81" name="Group 80"/>
          <p:cNvGrpSpPr/>
          <p:nvPr/>
        </p:nvGrpSpPr>
        <p:grpSpPr>
          <a:xfrm>
            <a:off x="5352968" y="1989593"/>
            <a:ext cx="6684958" cy="738664"/>
            <a:chOff x="5352968" y="1989593"/>
            <a:chExt cx="6684958" cy="738664"/>
          </a:xfrm>
        </p:grpSpPr>
        <p:sp>
          <p:nvSpPr>
            <p:cNvPr id="77" name="Rectangle 76"/>
            <p:cNvSpPr/>
            <p:nvPr/>
          </p:nvSpPr>
          <p:spPr>
            <a:xfrm>
              <a:off x="7675276" y="1989593"/>
              <a:ext cx="4362650" cy="738664"/>
            </a:xfrm>
            <a:prstGeom prst="rect">
              <a:avLst/>
            </a:prstGeom>
          </p:spPr>
          <p:txBody>
            <a:bodyPr wrap="square">
              <a:spAutoFit/>
            </a:bodyPr>
            <a:lstStyle/>
            <a:p>
              <a:pPr algn="just"/>
              <a:r>
                <a:rPr lang="fr-FR" sz="1400" i="1" dirty="0">
                  <a:solidFill>
                    <a:schemeClr val="bg1"/>
                  </a:solidFill>
                </a:rPr>
                <a:t>« Mille millions de mille sabords de tonnerre de Brest! Laissez-moi! Je vais lui dire ma façon de penser, à ce phénomène! »</a:t>
              </a:r>
            </a:p>
          </p:txBody>
        </p:sp>
        <p:sp>
          <p:nvSpPr>
            <p:cNvPr id="78" name="Rectangle 77"/>
            <p:cNvSpPr/>
            <p:nvPr/>
          </p:nvSpPr>
          <p:spPr>
            <a:xfrm>
              <a:off x="5352968" y="2004877"/>
              <a:ext cx="2473207" cy="307777"/>
            </a:xfrm>
            <a:prstGeom prst="rect">
              <a:avLst/>
            </a:prstGeom>
          </p:spPr>
          <p:txBody>
            <a:bodyPr wrap="square">
              <a:spAutoFit/>
            </a:bodyPr>
            <a:lstStyle/>
            <a:p>
              <a:r>
                <a:rPr lang="fr-FR" sz="1400" dirty="0">
                  <a:solidFill>
                    <a:schemeClr val="bg1"/>
                  </a:solidFill>
                </a:rPr>
                <a:t>(10) Capitaine Haddock : </a:t>
              </a:r>
            </a:p>
          </p:txBody>
        </p:sp>
      </p:grpSp>
    </p:spTree>
    <p:extLst>
      <p:ext uri="{BB962C8B-B14F-4D97-AF65-F5344CB8AC3E}">
        <p14:creationId xmlns:p14="http://schemas.microsoft.com/office/powerpoint/2010/main" val="599952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750" y="809188"/>
            <a:ext cx="10515600" cy="573088"/>
          </a:xfrm>
        </p:spPr>
        <p:txBody>
          <a:bodyPr>
            <a:normAutofit fontScale="90000"/>
          </a:bodyPr>
          <a:lstStyle/>
          <a:p>
            <a:r>
              <a:rPr lang="en-US" b="1" dirty="0">
                <a:solidFill>
                  <a:schemeClr val="bg1"/>
                </a:solidFill>
                <a:latin typeface="+mn-lt"/>
              </a:rPr>
              <a:t>FINDING AND DISCUSSION</a:t>
            </a:r>
          </a:p>
        </p:txBody>
      </p:sp>
      <p:sp>
        <p:nvSpPr>
          <p:cNvPr id="12" name="Rectangle 11"/>
          <p:cNvSpPr/>
          <p:nvPr/>
        </p:nvSpPr>
        <p:spPr>
          <a:xfrm>
            <a:off x="479057" y="1589483"/>
            <a:ext cx="4289588" cy="400110"/>
          </a:xfrm>
          <a:prstGeom prst="rect">
            <a:avLst/>
          </a:prstGeom>
        </p:spPr>
        <p:txBody>
          <a:bodyPr wrap="square">
            <a:spAutoFit/>
          </a:bodyPr>
          <a:lstStyle/>
          <a:p>
            <a:r>
              <a:rPr lang="en-US" sz="2000" b="1" dirty="0">
                <a:solidFill>
                  <a:schemeClr val="bg1"/>
                </a:solidFill>
              </a:rPr>
              <a:t>The Violation of Principal Cooperation</a:t>
            </a:r>
          </a:p>
        </p:txBody>
      </p:sp>
      <p:grpSp>
        <p:nvGrpSpPr>
          <p:cNvPr id="3" name="Group 2"/>
          <p:cNvGrpSpPr/>
          <p:nvPr/>
        </p:nvGrpSpPr>
        <p:grpSpPr>
          <a:xfrm>
            <a:off x="237347" y="1943980"/>
            <a:ext cx="4887718" cy="654220"/>
            <a:chOff x="169430" y="2000968"/>
            <a:chExt cx="4887718" cy="654220"/>
          </a:xfrm>
        </p:grpSpPr>
        <p:grpSp>
          <p:nvGrpSpPr>
            <p:cNvPr id="35" name="Group 34"/>
            <p:cNvGrpSpPr/>
            <p:nvPr/>
          </p:nvGrpSpPr>
          <p:grpSpPr>
            <a:xfrm>
              <a:off x="169430" y="2000968"/>
              <a:ext cx="1248615" cy="646331"/>
              <a:chOff x="776748" y="1982926"/>
              <a:chExt cx="1248615" cy="646331"/>
            </a:xfrm>
          </p:grpSpPr>
          <p:sp>
            <p:nvSpPr>
              <p:cNvPr id="33" name="Rectangle 32"/>
              <p:cNvSpPr/>
              <p:nvPr/>
            </p:nvSpPr>
            <p:spPr>
              <a:xfrm>
                <a:off x="776748" y="2093430"/>
                <a:ext cx="135707" cy="148325"/>
              </a:xfrm>
              <a:prstGeom prst="rect">
                <a:avLst/>
              </a:prstGeom>
              <a:solidFill>
                <a:srgbClr val="D46C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Rectangle 33"/>
              <p:cNvSpPr/>
              <p:nvPr/>
            </p:nvSpPr>
            <p:spPr>
              <a:xfrm>
                <a:off x="894740" y="1982926"/>
                <a:ext cx="1130623" cy="646331"/>
              </a:xfrm>
              <a:prstGeom prst="rect">
                <a:avLst/>
              </a:prstGeom>
            </p:spPr>
            <p:txBody>
              <a:bodyPr wrap="square">
                <a:spAutoFit/>
              </a:bodyPr>
              <a:lstStyle/>
              <a:p>
                <a:r>
                  <a:rPr lang="en-US" dirty="0">
                    <a:solidFill>
                      <a:schemeClr val="bg1"/>
                    </a:solidFill>
                  </a:rPr>
                  <a:t>Maxim of Quality</a:t>
                </a:r>
              </a:p>
            </p:txBody>
          </p:sp>
        </p:grpSp>
        <p:grpSp>
          <p:nvGrpSpPr>
            <p:cNvPr id="36" name="Group 35"/>
            <p:cNvGrpSpPr/>
            <p:nvPr/>
          </p:nvGrpSpPr>
          <p:grpSpPr>
            <a:xfrm>
              <a:off x="1375236" y="2000968"/>
              <a:ext cx="1248615" cy="646331"/>
              <a:chOff x="776748" y="1982926"/>
              <a:chExt cx="1248615" cy="646331"/>
            </a:xfrm>
          </p:grpSpPr>
          <p:sp>
            <p:nvSpPr>
              <p:cNvPr id="37" name="Rectangle 36"/>
              <p:cNvSpPr/>
              <p:nvPr/>
            </p:nvSpPr>
            <p:spPr>
              <a:xfrm>
                <a:off x="776748" y="2093430"/>
                <a:ext cx="135707" cy="148325"/>
              </a:xfrm>
              <a:prstGeom prst="rect">
                <a:avLst/>
              </a:prstGeom>
              <a:solidFill>
                <a:srgbClr val="E9B4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p:cNvSpPr/>
              <p:nvPr/>
            </p:nvSpPr>
            <p:spPr>
              <a:xfrm>
                <a:off x="894740" y="1982926"/>
                <a:ext cx="1130623" cy="646331"/>
              </a:xfrm>
              <a:prstGeom prst="rect">
                <a:avLst/>
              </a:prstGeom>
            </p:spPr>
            <p:txBody>
              <a:bodyPr wrap="square">
                <a:spAutoFit/>
              </a:bodyPr>
              <a:lstStyle/>
              <a:p>
                <a:r>
                  <a:rPr lang="en-US" dirty="0">
                    <a:solidFill>
                      <a:schemeClr val="bg1"/>
                    </a:solidFill>
                  </a:rPr>
                  <a:t>Maxim of Quantity</a:t>
                </a:r>
              </a:p>
            </p:txBody>
          </p:sp>
        </p:grpSp>
        <p:grpSp>
          <p:nvGrpSpPr>
            <p:cNvPr id="39" name="Group 38"/>
            <p:cNvGrpSpPr/>
            <p:nvPr/>
          </p:nvGrpSpPr>
          <p:grpSpPr>
            <a:xfrm>
              <a:off x="2604578" y="2001265"/>
              <a:ext cx="1248615" cy="646331"/>
              <a:chOff x="776748" y="1982926"/>
              <a:chExt cx="1248615" cy="646331"/>
            </a:xfrm>
          </p:grpSpPr>
          <p:sp>
            <p:nvSpPr>
              <p:cNvPr id="40" name="Rectangle 39"/>
              <p:cNvSpPr/>
              <p:nvPr/>
            </p:nvSpPr>
            <p:spPr>
              <a:xfrm>
                <a:off x="776748" y="2093430"/>
                <a:ext cx="135707" cy="148325"/>
              </a:xfrm>
              <a:prstGeom prst="rect">
                <a:avLst/>
              </a:prstGeom>
              <a:solidFill>
                <a:srgbClr val="649B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Rectangle 40"/>
              <p:cNvSpPr/>
              <p:nvPr/>
            </p:nvSpPr>
            <p:spPr>
              <a:xfrm>
                <a:off x="894740" y="1982926"/>
                <a:ext cx="1130623" cy="646331"/>
              </a:xfrm>
              <a:prstGeom prst="rect">
                <a:avLst/>
              </a:prstGeom>
            </p:spPr>
            <p:txBody>
              <a:bodyPr wrap="square">
                <a:spAutoFit/>
              </a:bodyPr>
              <a:lstStyle/>
              <a:p>
                <a:r>
                  <a:rPr lang="en-US" dirty="0">
                    <a:solidFill>
                      <a:schemeClr val="bg1"/>
                    </a:solidFill>
                  </a:rPr>
                  <a:t>Maxim of Relation</a:t>
                </a:r>
              </a:p>
            </p:txBody>
          </p:sp>
        </p:grpSp>
        <p:grpSp>
          <p:nvGrpSpPr>
            <p:cNvPr id="42" name="Group 41"/>
            <p:cNvGrpSpPr/>
            <p:nvPr/>
          </p:nvGrpSpPr>
          <p:grpSpPr>
            <a:xfrm>
              <a:off x="3808533" y="2008857"/>
              <a:ext cx="1248615" cy="646331"/>
              <a:chOff x="776748" y="1982926"/>
              <a:chExt cx="1248615" cy="646331"/>
            </a:xfrm>
          </p:grpSpPr>
          <p:sp>
            <p:nvSpPr>
              <p:cNvPr id="43" name="Rectangle 42"/>
              <p:cNvSpPr/>
              <p:nvPr/>
            </p:nvSpPr>
            <p:spPr>
              <a:xfrm>
                <a:off x="776748" y="2093430"/>
                <a:ext cx="135707" cy="148325"/>
              </a:xfrm>
              <a:prstGeom prst="rect">
                <a:avLst/>
              </a:prstGeom>
              <a:solidFill>
                <a:srgbClr val="8D40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Rectangle 43"/>
              <p:cNvSpPr/>
              <p:nvPr/>
            </p:nvSpPr>
            <p:spPr>
              <a:xfrm>
                <a:off x="894740" y="1982926"/>
                <a:ext cx="1130623" cy="646331"/>
              </a:xfrm>
              <a:prstGeom prst="rect">
                <a:avLst/>
              </a:prstGeom>
            </p:spPr>
            <p:txBody>
              <a:bodyPr wrap="square">
                <a:spAutoFit/>
              </a:bodyPr>
              <a:lstStyle/>
              <a:p>
                <a:r>
                  <a:rPr lang="en-US" dirty="0">
                    <a:solidFill>
                      <a:schemeClr val="bg1"/>
                    </a:solidFill>
                  </a:rPr>
                  <a:t>Maxim of Manner</a:t>
                </a:r>
              </a:p>
            </p:txBody>
          </p:sp>
        </p:grpSp>
      </p:grpSp>
      <p:sp>
        <p:nvSpPr>
          <p:cNvPr id="51" name="Rectangle 50"/>
          <p:cNvSpPr/>
          <p:nvPr/>
        </p:nvSpPr>
        <p:spPr>
          <a:xfrm>
            <a:off x="1383734" y="5077108"/>
            <a:ext cx="2371162" cy="369332"/>
          </a:xfrm>
          <a:prstGeom prst="rect">
            <a:avLst/>
          </a:prstGeom>
        </p:spPr>
        <p:txBody>
          <a:bodyPr wrap="none">
            <a:spAutoFit/>
          </a:bodyPr>
          <a:lstStyle/>
          <a:p>
            <a:r>
              <a:rPr lang="id-ID" dirty="0">
                <a:solidFill>
                  <a:schemeClr val="bg1"/>
                </a:solidFill>
              </a:rPr>
              <a:t>The number of finding</a:t>
            </a:r>
            <a:r>
              <a:rPr lang="en-US" dirty="0">
                <a:solidFill>
                  <a:schemeClr val="bg1"/>
                </a:solidFill>
              </a:rPr>
              <a:t>s</a:t>
            </a:r>
            <a:endParaRPr lang="id-ID" dirty="0">
              <a:solidFill>
                <a:schemeClr val="bg1"/>
              </a:solidFill>
            </a:endParaRPr>
          </a:p>
        </p:txBody>
      </p:sp>
      <p:grpSp>
        <p:nvGrpSpPr>
          <p:cNvPr id="9" name="Group 8"/>
          <p:cNvGrpSpPr/>
          <p:nvPr/>
        </p:nvGrpSpPr>
        <p:grpSpPr>
          <a:xfrm>
            <a:off x="509892" y="5446440"/>
            <a:ext cx="4325205" cy="905170"/>
            <a:chOff x="163193" y="5531170"/>
            <a:chExt cx="4325205" cy="905170"/>
          </a:xfrm>
        </p:grpSpPr>
        <p:grpSp>
          <p:nvGrpSpPr>
            <p:cNvPr id="54" name="Group 53"/>
            <p:cNvGrpSpPr/>
            <p:nvPr/>
          </p:nvGrpSpPr>
          <p:grpSpPr>
            <a:xfrm>
              <a:off x="1000633" y="5545384"/>
              <a:ext cx="1003288" cy="883454"/>
              <a:chOff x="285531" y="5270090"/>
              <a:chExt cx="1003288" cy="883454"/>
            </a:xfrm>
          </p:grpSpPr>
          <p:sp>
            <p:nvSpPr>
              <p:cNvPr id="52" name="Oval 51"/>
              <p:cNvSpPr/>
              <p:nvPr/>
            </p:nvSpPr>
            <p:spPr>
              <a:xfrm>
                <a:off x="453796" y="5270090"/>
                <a:ext cx="617920" cy="5604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21</a:t>
                </a:r>
                <a:endParaRPr lang="id-ID" dirty="0"/>
              </a:p>
            </p:txBody>
          </p:sp>
          <p:sp>
            <p:nvSpPr>
              <p:cNvPr id="53" name="Rectangle 52"/>
              <p:cNvSpPr/>
              <p:nvPr/>
            </p:nvSpPr>
            <p:spPr>
              <a:xfrm>
                <a:off x="285531" y="5784212"/>
                <a:ext cx="1003288" cy="369332"/>
              </a:xfrm>
              <a:prstGeom prst="rect">
                <a:avLst/>
              </a:prstGeom>
            </p:spPr>
            <p:txBody>
              <a:bodyPr wrap="none">
                <a:spAutoFit/>
              </a:bodyPr>
              <a:lstStyle/>
              <a:p>
                <a:r>
                  <a:rPr lang="en-US" dirty="0">
                    <a:solidFill>
                      <a:schemeClr val="bg1"/>
                    </a:solidFill>
                  </a:rPr>
                  <a:t>Quantity</a:t>
                </a:r>
                <a:endParaRPr lang="id-ID" dirty="0">
                  <a:solidFill>
                    <a:schemeClr val="bg1"/>
                  </a:solidFill>
                </a:endParaRPr>
              </a:p>
            </p:txBody>
          </p:sp>
        </p:grpSp>
        <p:grpSp>
          <p:nvGrpSpPr>
            <p:cNvPr id="58" name="Group 57"/>
            <p:cNvGrpSpPr/>
            <p:nvPr/>
          </p:nvGrpSpPr>
          <p:grpSpPr>
            <a:xfrm>
              <a:off x="163193" y="5531170"/>
              <a:ext cx="859531" cy="885253"/>
              <a:chOff x="1546550" y="5398129"/>
              <a:chExt cx="859531" cy="885253"/>
            </a:xfrm>
          </p:grpSpPr>
          <p:sp>
            <p:nvSpPr>
              <p:cNvPr id="56" name="Oval 55"/>
              <p:cNvSpPr/>
              <p:nvPr/>
            </p:nvSpPr>
            <p:spPr>
              <a:xfrm>
                <a:off x="1667356" y="5398129"/>
                <a:ext cx="617920" cy="5604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endParaRPr lang="id-ID" dirty="0"/>
              </a:p>
            </p:txBody>
          </p:sp>
          <p:sp>
            <p:nvSpPr>
              <p:cNvPr id="57" name="Rectangle 56"/>
              <p:cNvSpPr/>
              <p:nvPr/>
            </p:nvSpPr>
            <p:spPr>
              <a:xfrm>
                <a:off x="1546550" y="5914050"/>
                <a:ext cx="859531" cy="369332"/>
              </a:xfrm>
              <a:prstGeom prst="rect">
                <a:avLst/>
              </a:prstGeom>
            </p:spPr>
            <p:txBody>
              <a:bodyPr wrap="none">
                <a:spAutoFit/>
              </a:bodyPr>
              <a:lstStyle/>
              <a:p>
                <a:r>
                  <a:rPr lang="en-US" dirty="0">
                    <a:solidFill>
                      <a:schemeClr val="bg1"/>
                    </a:solidFill>
                  </a:rPr>
                  <a:t>Quality</a:t>
                </a:r>
                <a:endParaRPr lang="id-ID" dirty="0">
                  <a:solidFill>
                    <a:schemeClr val="bg1"/>
                  </a:solidFill>
                </a:endParaRPr>
              </a:p>
            </p:txBody>
          </p:sp>
        </p:grpSp>
        <p:grpSp>
          <p:nvGrpSpPr>
            <p:cNvPr id="62" name="Group 61"/>
            <p:cNvGrpSpPr/>
            <p:nvPr/>
          </p:nvGrpSpPr>
          <p:grpSpPr>
            <a:xfrm>
              <a:off x="2003921" y="5549667"/>
              <a:ext cx="662361" cy="878540"/>
              <a:chOff x="2132339" y="5393247"/>
              <a:chExt cx="662361" cy="878540"/>
            </a:xfrm>
          </p:grpSpPr>
          <p:sp>
            <p:nvSpPr>
              <p:cNvPr id="60" name="Oval 59"/>
              <p:cNvSpPr/>
              <p:nvPr/>
            </p:nvSpPr>
            <p:spPr>
              <a:xfrm>
                <a:off x="2142851" y="5393247"/>
                <a:ext cx="617920" cy="5604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endParaRPr lang="id-ID" dirty="0"/>
              </a:p>
            </p:txBody>
          </p:sp>
          <p:sp>
            <p:nvSpPr>
              <p:cNvPr id="61" name="Rectangle 60"/>
              <p:cNvSpPr/>
              <p:nvPr/>
            </p:nvSpPr>
            <p:spPr>
              <a:xfrm>
                <a:off x="2132339" y="5902455"/>
                <a:ext cx="662361" cy="369332"/>
              </a:xfrm>
              <a:prstGeom prst="rect">
                <a:avLst/>
              </a:prstGeom>
            </p:spPr>
            <p:txBody>
              <a:bodyPr wrap="none">
                <a:spAutoFit/>
              </a:bodyPr>
              <a:lstStyle/>
              <a:p>
                <a:r>
                  <a:rPr lang="en-US" dirty="0">
                    <a:solidFill>
                      <a:schemeClr val="bg1"/>
                    </a:solidFill>
                  </a:rPr>
                  <a:t>Irony</a:t>
                </a:r>
                <a:endParaRPr lang="id-ID" dirty="0">
                  <a:solidFill>
                    <a:schemeClr val="bg1"/>
                  </a:solidFill>
                </a:endParaRPr>
              </a:p>
            </p:txBody>
          </p:sp>
        </p:grpSp>
        <p:grpSp>
          <p:nvGrpSpPr>
            <p:cNvPr id="71" name="Group 70"/>
            <p:cNvGrpSpPr/>
            <p:nvPr/>
          </p:nvGrpSpPr>
          <p:grpSpPr>
            <a:xfrm>
              <a:off x="2682851" y="5545636"/>
              <a:ext cx="955967" cy="890704"/>
              <a:chOff x="3312836" y="5385746"/>
              <a:chExt cx="955967" cy="890704"/>
            </a:xfrm>
          </p:grpSpPr>
          <p:sp>
            <p:nvSpPr>
              <p:cNvPr id="64" name="Oval 63"/>
              <p:cNvSpPr/>
              <p:nvPr/>
            </p:nvSpPr>
            <p:spPr>
              <a:xfrm>
                <a:off x="3479199" y="5385746"/>
                <a:ext cx="617920" cy="5604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endParaRPr lang="id-ID" dirty="0"/>
              </a:p>
            </p:txBody>
          </p:sp>
          <p:sp>
            <p:nvSpPr>
              <p:cNvPr id="65" name="Rectangle 64"/>
              <p:cNvSpPr/>
              <p:nvPr/>
            </p:nvSpPr>
            <p:spPr>
              <a:xfrm>
                <a:off x="3312836" y="5907118"/>
                <a:ext cx="955967" cy="369332"/>
              </a:xfrm>
              <a:prstGeom prst="rect">
                <a:avLst/>
              </a:prstGeom>
            </p:spPr>
            <p:txBody>
              <a:bodyPr wrap="none">
                <a:spAutoFit/>
              </a:bodyPr>
              <a:lstStyle/>
              <a:p>
                <a:r>
                  <a:rPr lang="en-US" dirty="0">
                    <a:solidFill>
                      <a:schemeClr val="bg1"/>
                    </a:solidFill>
                  </a:rPr>
                  <a:t>Relation</a:t>
                </a:r>
                <a:endParaRPr lang="id-ID" dirty="0">
                  <a:solidFill>
                    <a:schemeClr val="bg1"/>
                  </a:solidFill>
                </a:endParaRPr>
              </a:p>
            </p:txBody>
          </p:sp>
        </p:grpSp>
        <p:grpSp>
          <p:nvGrpSpPr>
            <p:cNvPr id="70" name="Group 69"/>
            <p:cNvGrpSpPr/>
            <p:nvPr/>
          </p:nvGrpSpPr>
          <p:grpSpPr>
            <a:xfrm>
              <a:off x="3556733" y="5535370"/>
              <a:ext cx="931665" cy="892837"/>
              <a:chOff x="3897656" y="5361607"/>
              <a:chExt cx="931665" cy="892837"/>
            </a:xfrm>
          </p:grpSpPr>
          <p:sp>
            <p:nvSpPr>
              <p:cNvPr id="68" name="Oval 67"/>
              <p:cNvSpPr/>
              <p:nvPr/>
            </p:nvSpPr>
            <p:spPr>
              <a:xfrm>
                <a:off x="4028464" y="5361607"/>
                <a:ext cx="617920" cy="560439"/>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14</a:t>
                </a:r>
                <a:endParaRPr lang="id-ID" dirty="0"/>
              </a:p>
            </p:txBody>
          </p:sp>
          <p:sp>
            <p:nvSpPr>
              <p:cNvPr id="69" name="Rectangle 68"/>
              <p:cNvSpPr/>
              <p:nvPr/>
            </p:nvSpPr>
            <p:spPr>
              <a:xfrm>
                <a:off x="3897656" y="5885112"/>
                <a:ext cx="931665" cy="369332"/>
              </a:xfrm>
              <a:prstGeom prst="rect">
                <a:avLst/>
              </a:prstGeom>
            </p:spPr>
            <p:txBody>
              <a:bodyPr wrap="none">
                <a:spAutoFit/>
              </a:bodyPr>
              <a:lstStyle/>
              <a:p>
                <a:r>
                  <a:rPr lang="en-US" dirty="0">
                    <a:solidFill>
                      <a:schemeClr val="bg1"/>
                    </a:solidFill>
                  </a:rPr>
                  <a:t>Manner</a:t>
                </a:r>
                <a:endParaRPr lang="id-ID" dirty="0">
                  <a:solidFill>
                    <a:schemeClr val="bg1"/>
                  </a:solidFill>
                </a:endParaRPr>
              </a:p>
            </p:txBody>
          </p:sp>
        </p:grpSp>
      </p:grpSp>
      <p:pic>
        <p:nvPicPr>
          <p:cNvPr id="49" name="Picture 48"/>
          <p:cNvPicPr>
            <a:picLocks noChangeAspect="1"/>
          </p:cNvPicPr>
          <p:nvPr/>
        </p:nvPicPr>
        <p:blipFill rotWithShape="1">
          <a:blip r:embed="rId2">
            <a:extLst>
              <a:ext uri="{BEBA8EAE-BF5A-486C-A8C5-ECC9F3942E4B}">
                <a14:imgProps xmlns:a14="http://schemas.microsoft.com/office/drawing/2010/main">
                  <a14:imgLayer r:embed="rId3">
                    <a14:imgEffect>
                      <a14:backgroundRemoval t="31000" b="86000" l="21813" r="53000"/>
                    </a14:imgEffect>
                  </a14:imgLayer>
                </a14:imgProps>
              </a:ext>
            </a:extLst>
          </a:blip>
          <a:srcRect l="20615" t="27125" r="46003" b="9930"/>
          <a:stretch/>
        </p:blipFill>
        <p:spPr>
          <a:xfrm>
            <a:off x="1118611" y="2401009"/>
            <a:ext cx="2788303" cy="2833776"/>
          </a:xfrm>
          <a:prstGeom prst="rect">
            <a:avLst/>
          </a:prstGeom>
        </p:spPr>
      </p:pic>
      <p:sp>
        <p:nvSpPr>
          <p:cNvPr id="50" name="Content Placeholder 4"/>
          <p:cNvSpPr txBox="1">
            <a:spLocks/>
          </p:cNvSpPr>
          <p:nvPr/>
        </p:nvSpPr>
        <p:spPr>
          <a:xfrm>
            <a:off x="5362777" y="1630940"/>
            <a:ext cx="648385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i="1" dirty="0">
                <a:solidFill>
                  <a:schemeClr val="bg1"/>
                </a:solidFill>
              </a:rPr>
              <a:t>Analysis of the 73</a:t>
            </a:r>
            <a:r>
              <a:rPr lang="en-US" sz="2000" i="1" baseline="30000" dirty="0">
                <a:solidFill>
                  <a:schemeClr val="bg1"/>
                </a:solidFill>
              </a:rPr>
              <a:t>rd</a:t>
            </a:r>
            <a:r>
              <a:rPr lang="en-US" sz="2000" i="1" dirty="0">
                <a:solidFill>
                  <a:schemeClr val="bg1"/>
                </a:solidFill>
              </a:rPr>
              <a:t> datum of Maxim of Relation</a:t>
            </a:r>
            <a:endParaRPr lang="en-US" sz="2000" dirty="0">
              <a:solidFill>
                <a:schemeClr val="bg1"/>
              </a:solidFill>
            </a:endParaRPr>
          </a:p>
          <a:p>
            <a:pPr marL="0" indent="0" algn="just">
              <a:buFont typeface="Arial" panose="020B0604020202020204" pitchFamily="34" charset="0"/>
              <a:buNone/>
            </a:pPr>
            <a:endParaRPr lang="en-US" sz="2000" dirty="0">
              <a:solidFill>
                <a:schemeClr val="bg1"/>
              </a:solidFill>
            </a:endParaRPr>
          </a:p>
          <a:p>
            <a:pPr marL="0" indent="0" algn="just">
              <a:buFont typeface="Arial" panose="020B0604020202020204" pitchFamily="34" charset="0"/>
              <a:buNone/>
            </a:pPr>
            <a:endParaRPr lang="en-US" sz="1600" dirty="0">
              <a:solidFill>
                <a:schemeClr val="bg1"/>
              </a:solidFill>
            </a:endParaRPr>
          </a:p>
          <a:p>
            <a:pPr marL="0" indent="0" algn="just">
              <a:buFont typeface="Arial" panose="020B0604020202020204" pitchFamily="34" charset="0"/>
              <a:buNone/>
            </a:pPr>
            <a:endParaRPr lang="en-US" sz="1600" dirty="0">
              <a:solidFill>
                <a:schemeClr val="bg1"/>
              </a:solidFill>
            </a:endParaRPr>
          </a:p>
          <a:p>
            <a:pPr marL="0" indent="0" algn="just">
              <a:buNone/>
            </a:pPr>
            <a:r>
              <a:rPr lang="en-US" sz="1600" dirty="0">
                <a:solidFill>
                  <a:schemeClr val="bg1"/>
                </a:solidFill>
              </a:rPr>
              <a:t>The misunderstanding of interpreting context occurs </a:t>
            </a:r>
            <a:r>
              <a:rPr lang="en-US" sz="1600" dirty="0" smtClean="0">
                <a:solidFill>
                  <a:schemeClr val="bg1"/>
                </a:solidFill>
              </a:rPr>
              <a:t>the interlocutor (Professor </a:t>
            </a:r>
            <a:r>
              <a:rPr lang="en-US" sz="1600" dirty="0">
                <a:solidFill>
                  <a:schemeClr val="bg1"/>
                </a:solidFill>
              </a:rPr>
              <a:t>Calculus) because he is deaf, he himself makes many assumptions from everything the </a:t>
            </a:r>
            <a:r>
              <a:rPr lang="en-US" sz="1600" dirty="0" err="1" smtClean="0">
                <a:solidFill>
                  <a:schemeClr val="bg1"/>
                </a:solidFill>
              </a:rPr>
              <a:t>locutor</a:t>
            </a:r>
            <a:r>
              <a:rPr lang="en-US" sz="1600" dirty="0" smtClean="0">
                <a:solidFill>
                  <a:schemeClr val="bg1"/>
                </a:solidFill>
              </a:rPr>
              <a:t> (Captain </a:t>
            </a:r>
            <a:r>
              <a:rPr lang="en-US" sz="1600" dirty="0">
                <a:solidFill>
                  <a:schemeClr val="bg1"/>
                </a:solidFill>
              </a:rPr>
              <a:t>Haddock) says that are ultimately irrelevant to the conversation. </a:t>
            </a:r>
            <a:endParaRPr lang="en-US" sz="1600" i="1" dirty="0">
              <a:solidFill>
                <a:schemeClr val="bg1"/>
              </a:solidFill>
            </a:endParaRPr>
          </a:p>
        </p:txBody>
      </p:sp>
      <p:grpSp>
        <p:nvGrpSpPr>
          <p:cNvPr id="55" name="Group 54"/>
          <p:cNvGrpSpPr/>
          <p:nvPr/>
        </p:nvGrpSpPr>
        <p:grpSpPr>
          <a:xfrm>
            <a:off x="5362777" y="2062373"/>
            <a:ext cx="6384544" cy="1176057"/>
            <a:chOff x="5358414" y="2055867"/>
            <a:chExt cx="6384544" cy="1176057"/>
          </a:xfrm>
        </p:grpSpPr>
        <p:sp>
          <p:nvSpPr>
            <p:cNvPr id="59" name="Rectangle 58"/>
            <p:cNvSpPr/>
            <p:nvPr/>
          </p:nvSpPr>
          <p:spPr>
            <a:xfrm>
              <a:off x="7380308" y="2055867"/>
              <a:ext cx="4362650" cy="954107"/>
            </a:xfrm>
            <a:prstGeom prst="rect">
              <a:avLst/>
            </a:prstGeom>
          </p:spPr>
          <p:txBody>
            <a:bodyPr wrap="square">
              <a:spAutoFit/>
            </a:bodyPr>
            <a:lstStyle/>
            <a:p>
              <a:pPr algn="just"/>
              <a:r>
                <a:rPr lang="fr-FR" sz="1400" i="1" dirty="0">
                  <a:solidFill>
                    <a:schemeClr val="bg1"/>
                  </a:solidFill>
                </a:rPr>
                <a:t>« Merci. Mais je dis simplement que nos aventures s’étaient bien terminées, qu’elles avaient heureusement pris fin!» </a:t>
              </a:r>
            </a:p>
            <a:p>
              <a:pPr algn="just"/>
              <a:r>
                <a:rPr lang="fr-FR" sz="1400" i="1" dirty="0">
                  <a:solidFill>
                    <a:schemeClr val="bg1"/>
                  </a:solidFill>
                </a:rPr>
                <a:t>« Non, merci. Jamais entre les repas… » </a:t>
              </a:r>
            </a:p>
          </p:txBody>
        </p:sp>
        <p:sp>
          <p:nvSpPr>
            <p:cNvPr id="63" name="Rectangle 62"/>
            <p:cNvSpPr/>
            <p:nvPr/>
          </p:nvSpPr>
          <p:spPr>
            <a:xfrm>
              <a:off x="5358414" y="2062373"/>
              <a:ext cx="2605716" cy="1169551"/>
            </a:xfrm>
            <a:prstGeom prst="rect">
              <a:avLst/>
            </a:prstGeom>
          </p:spPr>
          <p:txBody>
            <a:bodyPr wrap="square">
              <a:spAutoFit/>
            </a:bodyPr>
            <a:lstStyle/>
            <a:p>
              <a:r>
                <a:rPr lang="fr-FR" sz="1400" dirty="0">
                  <a:solidFill>
                    <a:schemeClr val="bg1"/>
                  </a:solidFill>
                </a:rPr>
                <a:t>(73) Capitaine Haddock     : </a:t>
              </a:r>
            </a:p>
            <a:p>
              <a:endParaRPr lang="fr-FR" sz="1400" dirty="0">
                <a:solidFill>
                  <a:schemeClr val="bg1"/>
                </a:solidFill>
              </a:endParaRPr>
            </a:p>
            <a:p>
              <a:endParaRPr lang="fr-FR" sz="1400" dirty="0">
                <a:solidFill>
                  <a:schemeClr val="bg1"/>
                </a:solidFill>
              </a:endParaRPr>
            </a:p>
            <a:p>
              <a:r>
                <a:rPr lang="fr-FR" sz="1400" dirty="0">
                  <a:solidFill>
                    <a:schemeClr val="bg1"/>
                  </a:solidFill>
                </a:rPr>
                <a:t>        Professeur Tournesol : </a:t>
              </a:r>
            </a:p>
            <a:p>
              <a:endParaRPr lang="fr-FR" sz="1400" dirty="0">
                <a:solidFill>
                  <a:schemeClr val="bg1"/>
                </a:solidFill>
              </a:endParaRPr>
            </a:p>
          </p:txBody>
        </p:sp>
      </p:grpSp>
      <p:pic>
        <p:nvPicPr>
          <p:cNvPr id="11" name="Picture 10"/>
          <p:cNvPicPr>
            <a:picLocks noChangeAspect="1"/>
          </p:cNvPicPr>
          <p:nvPr/>
        </p:nvPicPr>
        <p:blipFill rotWithShape="1">
          <a:blip r:embed="rId4"/>
          <a:srcRect l="9824" t="28990" r="39991" b="22800"/>
          <a:stretch/>
        </p:blipFill>
        <p:spPr>
          <a:xfrm>
            <a:off x="6411377" y="4155005"/>
            <a:ext cx="4346526" cy="2132798"/>
          </a:xfrm>
          <a:prstGeom prst="rect">
            <a:avLst/>
          </a:prstGeom>
        </p:spPr>
      </p:pic>
    </p:spTree>
    <p:extLst>
      <p:ext uri="{BB962C8B-B14F-4D97-AF65-F5344CB8AC3E}">
        <p14:creationId xmlns:p14="http://schemas.microsoft.com/office/powerpoint/2010/main" val="1571146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9750" y="809188"/>
            <a:ext cx="10515600" cy="573088"/>
          </a:xfrm>
        </p:spPr>
        <p:txBody>
          <a:bodyPr>
            <a:normAutofit fontScale="90000"/>
          </a:bodyPr>
          <a:lstStyle/>
          <a:p>
            <a:r>
              <a:rPr lang="en-US" b="1" dirty="0">
                <a:solidFill>
                  <a:schemeClr val="bg1"/>
                </a:solidFill>
                <a:latin typeface="+mn-lt"/>
              </a:rPr>
              <a:t>FINDING AND DISCUSSION</a:t>
            </a:r>
          </a:p>
        </p:txBody>
      </p:sp>
      <p:sp>
        <p:nvSpPr>
          <p:cNvPr id="12" name="Rectangle 11"/>
          <p:cNvSpPr/>
          <p:nvPr/>
        </p:nvSpPr>
        <p:spPr>
          <a:xfrm>
            <a:off x="2171949" y="1508114"/>
            <a:ext cx="7797502" cy="400110"/>
          </a:xfrm>
          <a:prstGeom prst="rect">
            <a:avLst/>
          </a:prstGeom>
        </p:spPr>
        <p:txBody>
          <a:bodyPr wrap="square">
            <a:spAutoFit/>
          </a:bodyPr>
          <a:lstStyle/>
          <a:p>
            <a:r>
              <a:rPr lang="en-US" sz="2000" b="1" dirty="0">
                <a:solidFill>
                  <a:schemeClr val="bg1"/>
                </a:solidFill>
              </a:rPr>
              <a:t>Application of Humorous Speech as Results for The Course in Pragmatics</a:t>
            </a:r>
          </a:p>
        </p:txBody>
      </p:sp>
      <p:sp>
        <p:nvSpPr>
          <p:cNvPr id="6" name="Rectangle 5"/>
          <p:cNvSpPr/>
          <p:nvPr/>
        </p:nvSpPr>
        <p:spPr>
          <a:xfrm>
            <a:off x="3347164" y="1908224"/>
            <a:ext cx="5187236" cy="584775"/>
          </a:xfrm>
          <a:prstGeom prst="rect">
            <a:avLst/>
          </a:prstGeom>
        </p:spPr>
        <p:txBody>
          <a:bodyPr wrap="square">
            <a:spAutoFit/>
          </a:bodyPr>
          <a:lstStyle/>
          <a:p>
            <a:pPr algn="ctr"/>
            <a:r>
              <a:rPr lang="fr-FR" sz="1600" b="1" i="1" dirty="0">
                <a:solidFill>
                  <a:schemeClr val="bg1"/>
                </a:solidFill>
              </a:rPr>
              <a:t>Fiche Pédagogique : Identifier et Analyser Le Discours Humoristique dans La Bande Dessinée</a:t>
            </a:r>
            <a:endParaRPr lang="id-ID" sz="1600" b="1" i="1" dirty="0">
              <a:solidFill>
                <a:schemeClr val="bg1"/>
              </a:solidFill>
            </a:endParaRPr>
          </a:p>
        </p:txBody>
      </p:sp>
      <p:pic>
        <p:nvPicPr>
          <p:cNvPr id="7" name="Picture 6"/>
          <p:cNvPicPr>
            <a:picLocks noChangeAspect="1"/>
          </p:cNvPicPr>
          <p:nvPr/>
        </p:nvPicPr>
        <p:blipFill rotWithShape="1">
          <a:blip r:embed="rId2"/>
          <a:srcRect l="23792" t="21840" r="19360" b="14012"/>
          <a:stretch/>
        </p:blipFill>
        <p:spPr>
          <a:xfrm>
            <a:off x="1029314" y="2699238"/>
            <a:ext cx="5273634" cy="3347362"/>
          </a:xfrm>
          <a:prstGeom prst="rect">
            <a:avLst/>
          </a:prstGeom>
        </p:spPr>
      </p:pic>
      <p:pic>
        <p:nvPicPr>
          <p:cNvPr id="8" name="Picture 7"/>
          <p:cNvPicPr>
            <a:picLocks noChangeAspect="1"/>
          </p:cNvPicPr>
          <p:nvPr/>
        </p:nvPicPr>
        <p:blipFill rotWithShape="1">
          <a:blip r:embed="rId3"/>
          <a:srcRect l="31495" t="18960" r="28125" b="3156"/>
          <a:stretch/>
        </p:blipFill>
        <p:spPr>
          <a:xfrm>
            <a:off x="6777231" y="2492999"/>
            <a:ext cx="4308119" cy="3846580"/>
          </a:xfrm>
          <a:prstGeom prst="rect">
            <a:avLst/>
          </a:prstGeom>
        </p:spPr>
      </p:pic>
    </p:spTree>
    <p:extLst>
      <p:ext uri="{BB962C8B-B14F-4D97-AF65-F5344CB8AC3E}">
        <p14:creationId xmlns:p14="http://schemas.microsoft.com/office/powerpoint/2010/main" val="182257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36425" y="772239"/>
            <a:ext cx="10515600" cy="573088"/>
          </a:xfrm>
        </p:spPr>
        <p:txBody>
          <a:bodyPr>
            <a:normAutofit fontScale="90000"/>
          </a:bodyPr>
          <a:lstStyle/>
          <a:p>
            <a:r>
              <a:rPr lang="en-US" b="1" dirty="0">
                <a:solidFill>
                  <a:schemeClr val="bg1"/>
                </a:solidFill>
                <a:latin typeface="+mn-lt"/>
              </a:rPr>
              <a:t>FINDING AND DISCUSSION</a:t>
            </a:r>
          </a:p>
        </p:txBody>
      </p:sp>
      <p:sp>
        <p:nvSpPr>
          <p:cNvPr id="6" name="Rectangle 5"/>
          <p:cNvSpPr/>
          <p:nvPr/>
        </p:nvSpPr>
        <p:spPr>
          <a:xfrm>
            <a:off x="569749" y="1382276"/>
            <a:ext cx="11498426" cy="4801314"/>
          </a:xfrm>
          <a:prstGeom prst="rect">
            <a:avLst/>
          </a:prstGeom>
        </p:spPr>
        <p:txBody>
          <a:bodyPr wrap="square">
            <a:spAutoFit/>
          </a:bodyPr>
          <a:lstStyle/>
          <a:p>
            <a:r>
              <a:rPr lang="fr-FR" b="1" i="1" dirty="0">
                <a:solidFill>
                  <a:schemeClr val="bg1"/>
                </a:solidFill>
              </a:rPr>
              <a:t>Mise en Route : </a:t>
            </a:r>
          </a:p>
          <a:p>
            <a:pPr marL="342900" indent="-342900">
              <a:buAutoNum type="arabicPeriod"/>
            </a:pPr>
            <a:r>
              <a:rPr lang="fr-FR" sz="1600" i="1" dirty="0">
                <a:solidFill>
                  <a:schemeClr val="bg1"/>
                </a:solidFill>
              </a:rPr>
              <a:t>Présenter la théorie de la sémantique et pragmatique puis la définition et les types du style de langage satirique (l’insinuation, l’ironie, le sarcasme, la satire et le cynisme) et les types de maxime dans le principe coopératif par Grice (la qualité, la quantité, la relation, et la manière).</a:t>
            </a:r>
          </a:p>
          <a:p>
            <a:pPr marL="342900" indent="-342900">
              <a:buFont typeface="+mj-lt"/>
              <a:buAutoNum type="arabicPeriod"/>
            </a:pPr>
            <a:r>
              <a:rPr lang="fr-FR" sz="1600" i="1" dirty="0">
                <a:solidFill>
                  <a:schemeClr val="bg1"/>
                </a:solidFill>
              </a:rPr>
              <a:t>Présenter la bande-dessinée Les Aventures De Tintin : Le Trésor De Rackham Le Rouge comme l’extrait d’enseignement et montrer le </a:t>
            </a:r>
          </a:p>
          <a:p>
            <a:r>
              <a:rPr lang="fr-FR" sz="1600" i="1" dirty="0">
                <a:solidFill>
                  <a:schemeClr val="bg1"/>
                </a:solidFill>
              </a:rPr>
              <a:t>        lien d’accès.</a:t>
            </a:r>
          </a:p>
          <a:p>
            <a:r>
              <a:rPr lang="fr-FR" sz="1600" i="1" dirty="0">
                <a:solidFill>
                  <a:schemeClr val="bg1"/>
                </a:solidFill>
              </a:rPr>
              <a:t>3.    Présenter le discours humoristique dans la bande-dessinée à partir de l’exemple ci-dessous:</a:t>
            </a:r>
          </a:p>
          <a:p>
            <a:r>
              <a:rPr lang="fr-FR" sz="1600" i="1" dirty="0">
                <a:solidFill>
                  <a:schemeClr val="bg1"/>
                </a:solidFill>
              </a:rPr>
              <a:t>       (24)	Professeur Tournesol	: « Dites, Capitaine, est-ce un poisson, cet animal qui vient de sauter hors de l’eau, là-bas? »</a:t>
            </a:r>
          </a:p>
          <a:p>
            <a:r>
              <a:rPr lang="fr-FR" sz="1600" i="1" dirty="0">
                <a:solidFill>
                  <a:schemeClr val="bg1"/>
                </a:solidFill>
              </a:rPr>
              <a:t>       	Capitaine Haddock	: «Non, c’est un piano à queue! »		</a:t>
            </a:r>
          </a:p>
          <a:p>
            <a:r>
              <a:rPr lang="fr-FR" sz="1600" i="1" dirty="0">
                <a:solidFill>
                  <a:schemeClr val="bg1"/>
                </a:solidFill>
              </a:rPr>
              <a:t>       (35)	Capitaine Haddock	: « Pourvu qu’il ne lui arrive pas malheur… »</a:t>
            </a:r>
          </a:p>
          <a:p>
            <a:r>
              <a:rPr lang="fr-FR" sz="1600" i="1" dirty="0">
                <a:solidFill>
                  <a:schemeClr val="bg1"/>
                </a:solidFill>
              </a:rPr>
              <a:t>	Professeur Tournesol	: « Oh non! Pas une heure! Il y a tout au plus dix minutes qu’il a plongé »</a:t>
            </a:r>
          </a:p>
          <a:p>
            <a:r>
              <a:rPr lang="fr-FR" sz="1600" i="1" dirty="0">
                <a:solidFill>
                  <a:schemeClr val="bg1"/>
                </a:solidFill>
              </a:rPr>
              <a:t>4.    Demander aux apprenants de lire le dialogue ci-dessus et s’assurer qu’ils comprennent le contexte. </a:t>
            </a:r>
          </a:p>
          <a:p>
            <a:pPr marL="342900" indent="-342900">
              <a:buAutoNum type="arabicPeriod" startAt="5"/>
            </a:pPr>
            <a:r>
              <a:rPr lang="fr-FR" sz="1600" i="1" dirty="0">
                <a:solidFill>
                  <a:schemeClr val="bg1"/>
                </a:solidFill>
              </a:rPr>
              <a:t>Poser des questions aux apprenants sur le contenu puis les demander pour noter les mots qui signifient l’utilisation du style de    </a:t>
            </a:r>
          </a:p>
          <a:p>
            <a:r>
              <a:rPr lang="fr-FR" sz="1600" i="1" dirty="0">
                <a:solidFill>
                  <a:schemeClr val="bg1"/>
                </a:solidFill>
              </a:rPr>
              <a:t>       langage satirique et la violation des maximes dans le principe de coopération. </a:t>
            </a:r>
          </a:p>
          <a:p>
            <a:r>
              <a:rPr lang="fr-FR" sz="1600" i="1" dirty="0">
                <a:solidFill>
                  <a:schemeClr val="bg1"/>
                </a:solidFill>
              </a:rPr>
              <a:t>6.    Discuter avec des apprenants pour identifier et analyser les types du style de langage satirique et la violation des maximes dans le    </a:t>
            </a:r>
          </a:p>
          <a:p>
            <a:r>
              <a:rPr lang="fr-FR" sz="1600" i="1" dirty="0">
                <a:solidFill>
                  <a:schemeClr val="bg1"/>
                </a:solidFill>
              </a:rPr>
              <a:t>       principe de coopération sur le contenu.</a:t>
            </a:r>
          </a:p>
          <a:p>
            <a:r>
              <a:rPr lang="fr-FR" sz="1600" i="1" dirty="0">
                <a:solidFill>
                  <a:schemeClr val="bg1"/>
                </a:solidFill>
              </a:rPr>
              <a:t>7.   Demander l’un des apprenants pour essayer à identifier et à analyser les types du style de langage satirique sur l’extrait </a:t>
            </a:r>
          </a:p>
          <a:p>
            <a:r>
              <a:rPr lang="fr-FR" sz="1600" i="1" dirty="0">
                <a:solidFill>
                  <a:schemeClr val="bg1"/>
                </a:solidFill>
              </a:rPr>
              <a:t>       d’enseignement.</a:t>
            </a:r>
          </a:p>
          <a:p>
            <a:r>
              <a:rPr lang="fr-FR" sz="1600" i="1" dirty="0">
                <a:solidFill>
                  <a:schemeClr val="bg1"/>
                </a:solidFill>
              </a:rPr>
              <a:t>8.   Conclure le sujet abordé de cette séance.</a:t>
            </a:r>
          </a:p>
        </p:txBody>
      </p:sp>
    </p:spTree>
    <p:extLst>
      <p:ext uri="{BB962C8B-B14F-4D97-AF65-F5344CB8AC3E}">
        <p14:creationId xmlns:p14="http://schemas.microsoft.com/office/powerpoint/2010/main" val="1841963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9582" y="803564"/>
            <a:ext cx="10515600" cy="573088"/>
          </a:xfrm>
        </p:spPr>
        <p:txBody>
          <a:bodyPr>
            <a:normAutofit fontScale="90000"/>
          </a:bodyPr>
          <a:lstStyle/>
          <a:p>
            <a:r>
              <a:rPr lang="en-US" b="1" dirty="0">
                <a:solidFill>
                  <a:schemeClr val="bg1"/>
                </a:solidFill>
                <a:latin typeface="+mn-lt"/>
              </a:rPr>
              <a:t>CONCLUSION</a:t>
            </a:r>
          </a:p>
        </p:txBody>
      </p:sp>
      <p:sp>
        <p:nvSpPr>
          <p:cNvPr id="5" name="Content Placeholder 4"/>
          <p:cNvSpPr>
            <a:spLocks noGrp="1"/>
          </p:cNvSpPr>
          <p:nvPr>
            <p:ph idx="1"/>
          </p:nvPr>
        </p:nvSpPr>
        <p:spPr>
          <a:xfrm>
            <a:off x="579582" y="1465142"/>
            <a:ext cx="10515600" cy="4351338"/>
          </a:xfrm>
        </p:spPr>
        <p:txBody>
          <a:bodyPr>
            <a:normAutofit/>
          </a:bodyPr>
          <a:lstStyle/>
          <a:p>
            <a:pPr marL="342900" indent="-342900" algn="just">
              <a:lnSpc>
                <a:spcPct val="110000"/>
              </a:lnSpc>
              <a:buFont typeface="+mj-lt"/>
              <a:buAutoNum type="arabicPeriod"/>
            </a:pPr>
            <a:r>
              <a:rPr lang="en-US" sz="1800" dirty="0">
                <a:solidFill>
                  <a:schemeClr val="bg1"/>
                </a:solidFill>
              </a:rPr>
              <a:t>Types of use of Satire Language Style and violation of maxims of Cooperative Principle are varied in the creation of humorous speech in the comic “</a:t>
            </a:r>
            <a:r>
              <a:rPr lang="fr-FR" sz="1800" dirty="0">
                <a:solidFill>
                  <a:schemeClr val="bg1"/>
                </a:solidFill>
              </a:rPr>
              <a:t>Les Aventures de Tintin: Le Trésor de </a:t>
            </a:r>
            <a:r>
              <a:rPr lang="fr-FR" sz="1800" dirty="0" err="1">
                <a:solidFill>
                  <a:schemeClr val="bg1"/>
                </a:solidFill>
              </a:rPr>
              <a:t>Rackham</a:t>
            </a:r>
            <a:r>
              <a:rPr lang="fr-FR" sz="1800" dirty="0">
                <a:solidFill>
                  <a:schemeClr val="bg1"/>
                </a:solidFill>
              </a:rPr>
              <a:t> le Rouge</a:t>
            </a:r>
            <a:r>
              <a:rPr lang="en-US" sz="1800" dirty="0">
                <a:solidFill>
                  <a:schemeClr val="bg1"/>
                </a:solidFill>
              </a:rPr>
              <a:t>” by </a:t>
            </a:r>
            <a:r>
              <a:rPr lang="en-US" sz="1800" dirty="0" err="1">
                <a:solidFill>
                  <a:schemeClr val="bg1"/>
                </a:solidFill>
              </a:rPr>
              <a:t>Hergé</a:t>
            </a:r>
            <a:r>
              <a:rPr lang="en-US" sz="1800" dirty="0">
                <a:solidFill>
                  <a:schemeClr val="bg1"/>
                </a:solidFill>
              </a:rPr>
              <a:t> with total 168 data, which consists of 94 data of use of Satire Language Style and 74 data of violation of maxims of Cooperative Principle . All types were found: 9% innuendo, 11% irony, 46% sarcasm, 17% satire, and 17% cynicism. Then the violation of maxims, such as 15% of the maxim quality, 28% of the maxim quantity, 38% of the maxim relation, and 19% of the maxim manner.</a:t>
            </a:r>
          </a:p>
          <a:p>
            <a:pPr marL="342900" indent="-342900" algn="just">
              <a:lnSpc>
                <a:spcPct val="110000"/>
              </a:lnSpc>
              <a:buFont typeface="+mj-lt"/>
              <a:buAutoNum type="arabicPeriod"/>
            </a:pPr>
            <a:r>
              <a:rPr lang="en-US" sz="1800" dirty="0">
                <a:solidFill>
                  <a:schemeClr val="bg1"/>
                </a:solidFill>
              </a:rPr>
              <a:t>The form of using the style of Satire Language Style and violation of maxims of Cooperative Principle in the comic speech  acts are also varies, such as those intended to express feelings of annoyance, anger, as well as conveying rhetoric to the interlocutor with the intention of self-reflection, moreover, expressing wishes and expressing confusion, surprise and excitement.</a:t>
            </a:r>
          </a:p>
          <a:p>
            <a:pPr marL="342900" indent="-342900" algn="just">
              <a:lnSpc>
                <a:spcPct val="110000"/>
              </a:lnSpc>
              <a:buFont typeface="+mj-lt"/>
              <a:buAutoNum type="arabicPeriod"/>
            </a:pPr>
            <a:r>
              <a:rPr lang="en-US" sz="1800" dirty="0">
                <a:solidFill>
                  <a:schemeClr val="bg1"/>
                </a:solidFill>
              </a:rPr>
              <a:t>The concept of humoristic speech could be applied in the course of Pragmatics. We can say that the educational sheet that adapts the CALLA model as the implementation of research analysis can be used for the study.</a:t>
            </a:r>
          </a:p>
        </p:txBody>
      </p:sp>
    </p:spTree>
    <p:extLst>
      <p:ext uri="{BB962C8B-B14F-4D97-AF65-F5344CB8AC3E}">
        <p14:creationId xmlns:p14="http://schemas.microsoft.com/office/powerpoint/2010/main" val="2965204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1421</Words>
  <Application>Microsoft Office PowerPoint</Application>
  <PresentationFormat>Widescreen</PresentationFormat>
  <Paragraphs>148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Cambria</vt:lpstr>
      <vt:lpstr>Times New Roman</vt:lpstr>
      <vt:lpstr>Office Theme</vt:lpstr>
      <vt:lpstr>PRAGMATIC ANALYSIS ON THE HUMOROUS SPEECH IN THE COMIC “LES AVENTURES DE TINTIN: LE TRÉSOR DE RACKHAM LE ROUGE”</vt:lpstr>
      <vt:lpstr>INTRODUCTION</vt:lpstr>
      <vt:lpstr>LITERATURE REVIEW</vt:lpstr>
      <vt:lpstr>METHOD</vt:lpstr>
      <vt:lpstr>FINDING AND DISCUSSION</vt:lpstr>
      <vt:lpstr>FINDING AND DISCUSSION</vt:lpstr>
      <vt:lpstr>FINDING AND DISCUSSION</vt:lpstr>
      <vt:lpstr>FINDING AND DISCUSSION</vt:lpstr>
      <vt:lpstr>CONCLUSION</vt:lpstr>
      <vt:lpstr>REFERENCES</vt:lpstr>
      <vt:lpstr>THANK YOU!</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ismail - [2010]</dc:creator>
  <cp:lastModifiedBy>Sharfina</cp:lastModifiedBy>
  <cp:revision>37</cp:revision>
  <dcterms:created xsi:type="dcterms:W3CDTF">2023-04-14T06:04:15Z</dcterms:created>
  <dcterms:modified xsi:type="dcterms:W3CDTF">2023-08-02T11:46:13Z</dcterms:modified>
</cp:coreProperties>
</file>